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64" r:id="rId3"/>
    <p:sldId id="365" r:id="rId4"/>
    <p:sldId id="293" r:id="rId5"/>
    <p:sldId id="294" r:id="rId6"/>
    <p:sldId id="297" r:id="rId7"/>
    <p:sldId id="299" r:id="rId8"/>
    <p:sldId id="300" r:id="rId9"/>
    <p:sldId id="301" r:id="rId10"/>
    <p:sldId id="315" r:id="rId11"/>
    <p:sldId id="358" r:id="rId12"/>
    <p:sldId id="298" r:id="rId13"/>
    <p:sldId id="264" r:id="rId14"/>
    <p:sldId id="279" r:id="rId15"/>
    <p:sldId id="302" r:id="rId16"/>
    <p:sldId id="307" r:id="rId17"/>
    <p:sldId id="308" r:id="rId18"/>
    <p:sldId id="310" r:id="rId19"/>
    <p:sldId id="280" r:id="rId20"/>
    <p:sldId id="286" r:id="rId21"/>
    <p:sldId id="262" r:id="rId22"/>
    <p:sldId id="263" r:id="rId23"/>
    <p:sldId id="282" r:id="rId24"/>
    <p:sldId id="287" r:id="rId25"/>
    <p:sldId id="281" r:id="rId26"/>
    <p:sldId id="329" r:id="rId27"/>
    <p:sldId id="288" r:id="rId28"/>
    <p:sldId id="289" r:id="rId29"/>
    <p:sldId id="375" r:id="rId30"/>
    <p:sldId id="377" r:id="rId31"/>
    <p:sldId id="324" r:id="rId32"/>
    <p:sldId id="379" r:id="rId33"/>
    <p:sldId id="380" r:id="rId34"/>
    <p:sldId id="381" r:id="rId35"/>
    <p:sldId id="370" r:id="rId36"/>
    <p:sldId id="371" r:id="rId37"/>
    <p:sldId id="372" r:id="rId38"/>
    <p:sldId id="373" r:id="rId39"/>
    <p:sldId id="330" r:id="rId40"/>
    <p:sldId id="290" r:id="rId41"/>
    <p:sldId id="285" r:id="rId42"/>
    <p:sldId id="266" r:id="rId43"/>
    <p:sldId id="306" r:id="rId44"/>
    <p:sldId id="267" r:id="rId45"/>
    <p:sldId id="270" r:id="rId46"/>
    <p:sldId id="284" r:id="rId47"/>
    <p:sldId id="265" r:id="rId48"/>
    <p:sldId id="269" r:id="rId49"/>
    <p:sldId id="273" r:id="rId50"/>
    <p:sldId id="331" r:id="rId51"/>
    <p:sldId id="311" r:id="rId52"/>
    <p:sldId id="312" r:id="rId53"/>
    <p:sldId id="319" r:id="rId54"/>
    <p:sldId id="332" r:id="rId55"/>
    <p:sldId id="320" r:id="rId56"/>
    <p:sldId id="327" r:id="rId57"/>
    <p:sldId id="317" r:id="rId58"/>
    <p:sldId id="382" r:id="rId59"/>
    <p:sldId id="383" r:id="rId60"/>
    <p:sldId id="384" r:id="rId61"/>
    <p:sldId id="385" r:id="rId62"/>
    <p:sldId id="386" r:id="rId63"/>
    <p:sldId id="277" r:id="rId64"/>
    <p:sldId id="387" r:id="rId65"/>
    <p:sldId id="388" r:id="rId66"/>
    <p:sldId id="389"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sorterViewPr>
    <p:cViewPr>
      <p:scale>
        <a:sx n="100" d="100"/>
        <a:sy n="100" d="100"/>
      </p:scale>
      <p:origin x="0" y="-14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F393F6-E28D-4566-AE81-3734DD05E4EE}" type="datetimeFigureOut">
              <a:rPr lang="en-US" smtClean="0"/>
              <a:t>4/5/2019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5B81700-52CF-40A4-812D-7F4EC95DD1F5}" type="slidenum">
              <a:rPr lang="en-US" smtClean="0"/>
              <a:t>‹#›</a:t>
            </a:fld>
            <a:endParaRPr lang="en-US"/>
          </a:p>
        </p:txBody>
      </p:sp>
    </p:spTree>
    <p:extLst>
      <p:ext uri="{BB962C8B-B14F-4D97-AF65-F5344CB8AC3E}">
        <p14:creationId xmlns:p14="http://schemas.microsoft.com/office/powerpoint/2010/main" val="86599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awking.org.u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volutionnews.org/author/cluski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iologos.org/common-questions/on-what-grounds-can-one-claim-that-the-christian-god-is-the-creator"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Lennox, John C. God's Undertaker (p. 7). Lion Hudson. Kindle Edition. </a:t>
            </a:r>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2</a:t>
            </a:fld>
            <a:endParaRPr lang="en-US"/>
          </a:p>
        </p:txBody>
      </p:sp>
    </p:spTree>
    <p:extLst>
      <p:ext uri="{BB962C8B-B14F-4D97-AF65-F5344CB8AC3E}">
        <p14:creationId xmlns:p14="http://schemas.microsoft.com/office/powerpoint/2010/main" val="297018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Swinburne Prof of Philosophy at Oxford- undated Paley’s argument in a powerful way.</a:t>
            </a:r>
          </a:p>
        </p:txBody>
      </p:sp>
      <p:sp>
        <p:nvSpPr>
          <p:cNvPr id="4" name="Slide Number Placeholder 3"/>
          <p:cNvSpPr>
            <a:spLocks noGrp="1"/>
          </p:cNvSpPr>
          <p:nvPr>
            <p:ph type="sldNum" sz="quarter" idx="5"/>
          </p:nvPr>
        </p:nvSpPr>
        <p:spPr/>
        <p:txBody>
          <a:bodyPr/>
          <a:lstStyle/>
          <a:p>
            <a:fld id="{05B81700-52CF-40A4-812D-7F4EC95DD1F5}" type="slidenum">
              <a:rPr lang="en-US" smtClean="0"/>
              <a:t>28</a:t>
            </a:fld>
            <a:endParaRPr lang="en-US"/>
          </a:p>
        </p:txBody>
      </p:sp>
    </p:spTree>
    <p:extLst>
      <p:ext uri="{BB962C8B-B14F-4D97-AF65-F5344CB8AC3E}">
        <p14:creationId xmlns:p14="http://schemas.microsoft.com/office/powerpoint/2010/main" val="328448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 are out of balance…</a:t>
            </a:r>
          </a:p>
        </p:txBody>
      </p:sp>
      <p:sp>
        <p:nvSpPr>
          <p:cNvPr id="4" name="Slide Number Placeholder 3"/>
          <p:cNvSpPr>
            <a:spLocks noGrp="1"/>
          </p:cNvSpPr>
          <p:nvPr>
            <p:ph type="sldNum" sz="quarter" idx="5"/>
          </p:nvPr>
        </p:nvSpPr>
        <p:spPr/>
        <p:txBody>
          <a:bodyPr/>
          <a:lstStyle/>
          <a:p>
            <a:fld id="{05B81700-52CF-40A4-812D-7F4EC95DD1F5}" type="slidenum">
              <a:rPr lang="en-US" smtClean="0"/>
              <a:t>29</a:t>
            </a:fld>
            <a:endParaRPr lang="en-US"/>
          </a:p>
        </p:txBody>
      </p:sp>
    </p:spTree>
    <p:extLst>
      <p:ext uri="{BB962C8B-B14F-4D97-AF65-F5344CB8AC3E}">
        <p14:creationId xmlns:p14="http://schemas.microsoft.com/office/powerpoint/2010/main" val="142307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strike="noStrike" kern="1200" cap="small" dirty="0">
                <a:solidFill>
                  <a:schemeClr val="tx1"/>
                </a:solidFill>
                <a:effectLst/>
                <a:latin typeface="+mn-lt"/>
                <a:ea typeface="+mn-ea"/>
                <a:cs typeface="+mn-cs"/>
                <a:hlinkClick r:id="rId3"/>
              </a:rPr>
              <a:t>Stephen Hawking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Origin of the Universe</a:t>
            </a:r>
          </a:p>
          <a:p>
            <a:r>
              <a:rPr lang="en-US" dirty="0"/>
              <a:t>http://www.hawking.org.uk/the-origin-of-the-universe.html</a:t>
            </a:r>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32</a:t>
            </a:fld>
            <a:endParaRPr lang="en-US"/>
          </a:p>
        </p:txBody>
      </p:sp>
    </p:spTree>
    <p:extLst>
      <p:ext uri="{BB962C8B-B14F-4D97-AF65-F5344CB8AC3E}">
        <p14:creationId xmlns:p14="http://schemas.microsoft.com/office/powerpoint/2010/main" val="37338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Behe</a:t>
            </a:r>
            <a:r>
              <a:rPr lang="en-US" dirty="0"/>
              <a:t> Prof of Biochemistry at Lehigh University,  in his book Darwin’s Black Box describes Irreducible Complexity</a:t>
            </a:r>
          </a:p>
        </p:txBody>
      </p:sp>
      <p:sp>
        <p:nvSpPr>
          <p:cNvPr id="4" name="Slide Number Placeholder 3"/>
          <p:cNvSpPr>
            <a:spLocks noGrp="1"/>
          </p:cNvSpPr>
          <p:nvPr>
            <p:ph type="sldNum" sz="quarter" idx="5"/>
          </p:nvPr>
        </p:nvSpPr>
        <p:spPr/>
        <p:txBody>
          <a:bodyPr/>
          <a:lstStyle/>
          <a:p>
            <a:fld id="{05B81700-52CF-40A4-812D-7F4EC95DD1F5}" type="slidenum">
              <a:rPr lang="en-US" smtClean="0"/>
              <a:t>40</a:t>
            </a:fld>
            <a:endParaRPr lang="en-US"/>
          </a:p>
        </p:txBody>
      </p:sp>
    </p:spTree>
    <p:extLst>
      <p:ext uri="{BB962C8B-B14F-4D97-AF65-F5344CB8AC3E}">
        <p14:creationId xmlns:p14="http://schemas.microsoft.com/office/powerpoint/2010/main" val="134625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Behe’s</a:t>
            </a:r>
            <a:r>
              <a:rPr lang="en-US" sz="1300" dirty="0"/>
              <a:t> definition of irreducible complexity was always intended to test a Darwinian explanation where some function is built up gradually over time — a direct evolutionary pathway.</a:t>
            </a:r>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41</a:t>
            </a:fld>
            <a:endParaRPr lang="en-US"/>
          </a:p>
        </p:txBody>
      </p:sp>
    </p:spTree>
    <p:extLst>
      <p:ext uri="{BB962C8B-B14F-4D97-AF65-F5344CB8AC3E}">
        <p14:creationId xmlns:p14="http://schemas.microsoft.com/office/powerpoint/2010/main" val="115784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https://evolutionnews.org/2011/03/michael_behes_critics_make_dar/  </a:t>
            </a:r>
            <a:r>
              <a:rPr lang="en-US" sz="1300" i="1" dirty="0">
                <a:hlinkClick r:id="rId3"/>
              </a:rPr>
              <a:t>Casey Luskin</a:t>
            </a:r>
            <a:endParaRPr lang="en-US" sz="1300" i="1" dirty="0"/>
          </a:p>
          <a:p>
            <a:r>
              <a:rPr lang="en-US" sz="1300" dirty="0"/>
              <a:t>March 10, 2011, 7:43 AM</a:t>
            </a:r>
          </a:p>
          <a:p>
            <a:br>
              <a:rPr lang="en-US" dirty="0"/>
            </a:br>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42</a:t>
            </a:fld>
            <a:endParaRPr lang="en-US"/>
          </a:p>
        </p:txBody>
      </p:sp>
    </p:spTree>
    <p:extLst>
      <p:ext uri="{BB962C8B-B14F-4D97-AF65-F5344CB8AC3E}">
        <p14:creationId xmlns:p14="http://schemas.microsoft.com/office/powerpoint/2010/main" val="268951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question for scientific methodology should not be, “Is this scenario possible?” The question should be, “Is this possibility a plausible scientific hypothesis?” One chance in 10</a:t>
            </a:r>
            <a:r>
              <a:rPr lang="en-US" i="1" baseline="30000" dirty="0"/>
              <a:t>200</a:t>
            </a:r>
            <a:r>
              <a:rPr lang="en-US" i="1" dirty="0"/>
              <a:t> is theoretically possible, but given maximum cosmic probabilistic resources, such a possibility is hardly plausible. </a:t>
            </a:r>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43</a:t>
            </a:fld>
            <a:endParaRPr lang="en-US"/>
          </a:p>
        </p:txBody>
      </p:sp>
    </p:spTree>
    <p:extLst>
      <p:ext uri="{BB962C8B-B14F-4D97-AF65-F5344CB8AC3E}">
        <p14:creationId xmlns:p14="http://schemas.microsoft.com/office/powerpoint/2010/main" val="262166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Mere possibility is not an adequate basis for asserting scientific plausibility. A precisely defined universal bound is needed beyond which the assertion of plausibility, particularly in life-origin models, can be considered operationally falsified. … </a:t>
            </a:r>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44</a:t>
            </a:fld>
            <a:endParaRPr lang="en-US"/>
          </a:p>
        </p:txBody>
      </p:sp>
    </p:spTree>
    <p:extLst>
      <p:ext uri="{BB962C8B-B14F-4D97-AF65-F5344CB8AC3E}">
        <p14:creationId xmlns:p14="http://schemas.microsoft.com/office/powerpoint/2010/main" val="321998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(David L. Abel, “The Universal Plausibility Metric (</a:t>
            </a:r>
            <a:r>
              <a:rPr lang="en-US" sz="1300" i="1" dirty="0" err="1"/>
              <a:t>UPM</a:t>
            </a:r>
            <a:r>
              <a:rPr lang="en-US" sz="1300" i="1" dirty="0"/>
              <a:t>) &amp; Principle (</a:t>
            </a:r>
            <a:r>
              <a:rPr lang="en-US" sz="1300" i="1" dirty="0" err="1"/>
              <a:t>UPP</a:t>
            </a:r>
            <a:r>
              <a:rPr lang="en-US" sz="1300" i="1" dirty="0"/>
              <a:t>),” Theoretical Biology and Medical Modelling, Vol. 6:27 (Dec. 3, 2009).)</a:t>
            </a:r>
            <a:endParaRPr lang="en-US" dirty="0"/>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45</a:t>
            </a:fld>
            <a:endParaRPr lang="en-US"/>
          </a:p>
        </p:txBody>
      </p:sp>
    </p:spTree>
    <p:extLst>
      <p:ext uri="{BB962C8B-B14F-4D97-AF65-F5344CB8AC3E}">
        <p14:creationId xmlns:p14="http://schemas.microsoft.com/office/powerpoint/2010/main" val="416007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specified Information;</a:t>
            </a:r>
          </a:p>
          <a:p>
            <a:r>
              <a:rPr lang="en-US" sz="1300" b="1" dirty="0"/>
              <a:t>Intelligent Design as a Theory of Information</a:t>
            </a:r>
          </a:p>
          <a:p>
            <a:r>
              <a:rPr lang="en-US" sz="1300" b="1" dirty="0"/>
              <a:t>William A. </a:t>
            </a:r>
            <a:r>
              <a:rPr lang="en-US" sz="1300" b="1" dirty="0" err="1"/>
              <a:t>Dembski</a:t>
            </a:r>
            <a:r>
              <a:rPr lang="en-US" sz="1300" b="1" dirty="0"/>
              <a:t>    </a:t>
            </a:r>
            <a:r>
              <a:rPr lang="en-US" sz="1300" dirty="0"/>
              <a:t>A mathematician and philosopher, </a:t>
            </a:r>
            <a:r>
              <a:rPr lang="en-US" sz="1300" b="1" dirty="0"/>
              <a:t>William A. </a:t>
            </a:r>
            <a:r>
              <a:rPr lang="en-US" sz="1300" b="1" dirty="0" err="1"/>
              <a:t>Dembski</a:t>
            </a:r>
            <a:r>
              <a:rPr lang="en-US" sz="1300" dirty="0"/>
              <a:t> is Research Professor in Philosophy at Southwestern Baptist Theological Seminary in Ft. Worth.</a:t>
            </a:r>
          </a:p>
          <a:p>
            <a:r>
              <a:rPr lang="en-US" dirty="0"/>
              <a:t>http://www.arn.org/docs/dembski/wd_idtheory.htm</a:t>
            </a:r>
          </a:p>
        </p:txBody>
      </p:sp>
      <p:sp>
        <p:nvSpPr>
          <p:cNvPr id="4" name="Slide Number Placeholder 3"/>
          <p:cNvSpPr>
            <a:spLocks noGrp="1"/>
          </p:cNvSpPr>
          <p:nvPr>
            <p:ph type="sldNum" sz="quarter" idx="5"/>
          </p:nvPr>
        </p:nvSpPr>
        <p:spPr/>
        <p:txBody>
          <a:bodyPr/>
          <a:lstStyle/>
          <a:p>
            <a:fld id="{05B81700-52CF-40A4-812D-7F4EC95DD1F5}" type="slidenum">
              <a:rPr lang="en-US" smtClean="0"/>
              <a:t>47</a:t>
            </a:fld>
            <a:endParaRPr lang="en-US"/>
          </a:p>
        </p:txBody>
      </p:sp>
    </p:spTree>
    <p:extLst>
      <p:ext uri="{BB962C8B-B14F-4D97-AF65-F5344CB8AC3E}">
        <p14:creationId xmlns:p14="http://schemas.microsoft.com/office/powerpoint/2010/main" val="77605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wrote </a:t>
            </a:r>
            <a:r>
              <a:rPr lang="en-US" dirty="0" err="1"/>
              <a:t>G.W.F</a:t>
            </a:r>
            <a:r>
              <a:rPr lang="en-US" dirty="0"/>
              <a:t>. Leibniz, is </a:t>
            </a:r>
          </a:p>
        </p:txBody>
      </p:sp>
      <p:sp>
        <p:nvSpPr>
          <p:cNvPr id="4" name="Slide Number Placeholder 3"/>
          <p:cNvSpPr>
            <a:spLocks noGrp="1"/>
          </p:cNvSpPr>
          <p:nvPr>
            <p:ph type="sldNum" sz="quarter" idx="5"/>
          </p:nvPr>
        </p:nvSpPr>
        <p:spPr/>
        <p:txBody>
          <a:bodyPr/>
          <a:lstStyle/>
          <a:p>
            <a:fld id="{05B81700-52CF-40A4-812D-7F4EC95DD1F5}" type="slidenum">
              <a:rPr lang="en-US" smtClean="0"/>
              <a:t>3</a:t>
            </a:fld>
            <a:endParaRPr lang="en-US"/>
          </a:p>
        </p:txBody>
      </p:sp>
    </p:spTree>
    <p:extLst>
      <p:ext uri="{BB962C8B-B14F-4D97-AF65-F5344CB8AC3E}">
        <p14:creationId xmlns:p14="http://schemas.microsoft.com/office/powerpoint/2010/main" val="35986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http://www.nbcnews.com/id/9452500/ns/technology_and_science-science/t/why-scientists-dismiss-intelligent-design/#.W75XEmhKgdU</a:t>
            </a:r>
          </a:p>
        </p:txBody>
      </p:sp>
      <p:sp>
        <p:nvSpPr>
          <p:cNvPr id="4" name="Slide Number Placeholder 3"/>
          <p:cNvSpPr>
            <a:spLocks noGrp="1"/>
          </p:cNvSpPr>
          <p:nvPr>
            <p:ph type="sldNum" sz="quarter" idx="5"/>
          </p:nvPr>
        </p:nvSpPr>
        <p:spPr/>
        <p:txBody>
          <a:bodyPr/>
          <a:lstStyle/>
          <a:p>
            <a:fld id="{05B81700-52CF-40A4-812D-7F4EC95DD1F5}" type="slidenum">
              <a:rPr lang="en-US" smtClean="0"/>
              <a:t>51</a:t>
            </a:fld>
            <a:endParaRPr lang="en-US"/>
          </a:p>
        </p:txBody>
      </p:sp>
    </p:spTree>
    <p:extLst>
      <p:ext uri="{BB962C8B-B14F-4D97-AF65-F5344CB8AC3E}">
        <p14:creationId xmlns:p14="http://schemas.microsoft.com/office/powerpoint/2010/main" val="66390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52</a:t>
            </a:fld>
            <a:endParaRPr lang="en-US"/>
          </a:p>
        </p:txBody>
      </p:sp>
    </p:spTree>
    <p:extLst>
      <p:ext uri="{BB962C8B-B14F-4D97-AF65-F5344CB8AC3E}">
        <p14:creationId xmlns:p14="http://schemas.microsoft.com/office/powerpoint/2010/main" val="3179012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https://biologos.org/common-questions/on-what-grounds-can-one-claim-that-the-christian-god-is-the-creator</a:t>
            </a:r>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58</a:t>
            </a:fld>
            <a:endParaRPr lang="en-US"/>
          </a:p>
        </p:txBody>
      </p:sp>
    </p:spTree>
    <p:extLst>
      <p:ext uri="{BB962C8B-B14F-4D97-AF65-F5344CB8AC3E}">
        <p14:creationId xmlns:p14="http://schemas.microsoft.com/office/powerpoint/2010/main" val="199667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ever we need to defend the faith!  Times have changed…</a:t>
            </a:r>
          </a:p>
        </p:txBody>
      </p:sp>
      <p:sp>
        <p:nvSpPr>
          <p:cNvPr id="4" name="Slide Number Placeholder 3"/>
          <p:cNvSpPr>
            <a:spLocks noGrp="1"/>
          </p:cNvSpPr>
          <p:nvPr>
            <p:ph type="sldNum" sz="quarter" idx="5"/>
          </p:nvPr>
        </p:nvSpPr>
        <p:spPr/>
        <p:txBody>
          <a:bodyPr/>
          <a:lstStyle/>
          <a:p>
            <a:fld id="{05B81700-52CF-40A4-812D-7F4EC95DD1F5}" type="slidenum">
              <a:rPr lang="en-US" smtClean="0"/>
              <a:t>4</a:t>
            </a:fld>
            <a:endParaRPr lang="en-US"/>
          </a:p>
        </p:txBody>
      </p:sp>
    </p:spTree>
    <p:extLst>
      <p:ext uri="{BB962C8B-B14F-4D97-AF65-F5344CB8AC3E}">
        <p14:creationId xmlns:p14="http://schemas.microsoft.com/office/powerpoint/2010/main" val="3945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372" indent="-785372">
              <a:buFont typeface="+mj-lt"/>
              <a:buAutoNum type="arabicPeriod"/>
            </a:pPr>
            <a:r>
              <a:rPr lang="en-US" dirty="0"/>
              <a:t>Friedrich Nietzsche- God is dead</a:t>
            </a:r>
          </a:p>
          <a:p>
            <a:pPr marL="785372" indent="-785372">
              <a:buFont typeface="+mj-lt"/>
              <a:buAutoNum type="arabicPeriod"/>
            </a:pPr>
            <a:r>
              <a:rPr lang="en-US" dirty="0"/>
              <a:t>Karl Marx- Religion is the opiate of the masses.</a:t>
            </a:r>
          </a:p>
          <a:p>
            <a:pPr marL="785372" indent="-785372">
              <a:buFont typeface="+mj-lt"/>
              <a:buAutoNum type="arabicPeriod"/>
            </a:pPr>
            <a:r>
              <a:rPr lang="en-US" dirty="0"/>
              <a:t>Charles Darwin-survival of the fittest</a:t>
            </a:r>
          </a:p>
          <a:p>
            <a:pPr marL="785372" indent="-785372">
              <a:buFont typeface="+mj-lt"/>
              <a:buAutoNum type="arabicPeriod"/>
            </a:pPr>
            <a:r>
              <a:rPr lang="en-US" dirty="0"/>
              <a:t>Sigmund Freud- religion is an illusion of the subconscious </a:t>
            </a:r>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5</a:t>
            </a:fld>
            <a:endParaRPr lang="en-US"/>
          </a:p>
        </p:txBody>
      </p:sp>
    </p:spTree>
    <p:extLst>
      <p:ext uri="{BB962C8B-B14F-4D97-AF65-F5344CB8AC3E}">
        <p14:creationId xmlns:p14="http://schemas.microsoft.com/office/powerpoint/2010/main" val="16464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Lennox, John C. God's Undertaker (p. 8). Lion Hudson. Kindle Edition. </a:t>
            </a:r>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11</a:t>
            </a:fld>
            <a:endParaRPr lang="en-US"/>
          </a:p>
        </p:txBody>
      </p:sp>
    </p:spTree>
    <p:extLst>
      <p:ext uri="{BB962C8B-B14F-4D97-AF65-F5344CB8AC3E}">
        <p14:creationId xmlns:p14="http://schemas.microsoft.com/office/powerpoint/2010/main" val="260272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https://www.esquire.com/news-politics/news/a27761/sunday-assembly-atheist/</a:t>
            </a:r>
          </a:p>
        </p:txBody>
      </p:sp>
      <p:sp>
        <p:nvSpPr>
          <p:cNvPr id="4" name="Slide Number Placeholder 3"/>
          <p:cNvSpPr>
            <a:spLocks noGrp="1"/>
          </p:cNvSpPr>
          <p:nvPr>
            <p:ph type="sldNum" sz="quarter" idx="5"/>
          </p:nvPr>
        </p:nvSpPr>
        <p:spPr/>
        <p:txBody>
          <a:bodyPr/>
          <a:lstStyle/>
          <a:p>
            <a:fld id="{05B81700-52CF-40A4-812D-7F4EC95DD1F5}" type="slidenum">
              <a:rPr lang="en-US" smtClean="0"/>
              <a:t>12</a:t>
            </a:fld>
            <a:endParaRPr lang="en-US"/>
          </a:p>
        </p:txBody>
      </p:sp>
    </p:spTree>
    <p:extLst>
      <p:ext uri="{BB962C8B-B14F-4D97-AF65-F5344CB8AC3E}">
        <p14:creationId xmlns:p14="http://schemas.microsoft.com/office/powerpoint/2010/main" val="229391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https://www.youtube.com/watch?v=2OiYNcdv0B0&amp;t=1986s</a:t>
            </a:r>
          </a:p>
          <a:p>
            <a:r>
              <a:rPr lang="en-US" dirty="0"/>
              <a:t>Even worse they have their own evangelists!</a:t>
            </a:r>
          </a:p>
        </p:txBody>
      </p:sp>
      <p:sp>
        <p:nvSpPr>
          <p:cNvPr id="4" name="Slide Number Placeholder 3"/>
          <p:cNvSpPr>
            <a:spLocks noGrp="1"/>
          </p:cNvSpPr>
          <p:nvPr>
            <p:ph type="sldNum" sz="quarter" idx="5"/>
          </p:nvPr>
        </p:nvSpPr>
        <p:spPr/>
        <p:txBody>
          <a:bodyPr/>
          <a:lstStyle/>
          <a:p>
            <a:fld id="{05B81700-52CF-40A4-812D-7F4EC95DD1F5}" type="slidenum">
              <a:rPr lang="en-US" smtClean="0"/>
              <a:t>13</a:t>
            </a:fld>
            <a:endParaRPr lang="en-US"/>
          </a:p>
        </p:txBody>
      </p:sp>
    </p:spTree>
    <p:extLst>
      <p:ext uri="{BB962C8B-B14F-4D97-AF65-F5344CB8AC3E}">
        <p14:creationId xmlns:p14="http://schemas.microsoft.com/office/powerpoint/2010/main" val="343525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7439" lvl="1" indent="-604133">
              <a:buFont typeface="Arial" panose="020B0604020202020204" pitchFamily="34" charset="0"/>
              <a:buChar char="•"/>
            </a:pPr>
            <a:r>
              <a:rPr lang="en-US" dirty="0"/>
              <a:t>Experience</a:t>
            </a:r>
          </a:p>
          <a:p>
            <a:pPr marL="1087439" lvl="1" indent="-604133">
              <a:buFont typeface="Arial" panose="020B0604020202020204" pitchFamily="34" charset="0"/>
              <a:buChar char="•"/>
            </a:pPr>
            <a:r>
              <a:rPr lang="en-US" dirty="0"/>
              <a:t>Childhood</a:t>
            </a:r>
          </a:p>
          <a:p>
            <a:pPr marL="1087439" lvl="1" indent="-604133">
              <a:buFont typeface="Arial" panose="020B0604020202020204" pitchFamily="34" charset="0"/>
              <a:buChar char="•"/>
            </a:pPr>
            <a:r>
              <a:rPr lang="en-US" dirty="0"/>
              <a:t>It’s what you were taught</a:t>
            </a:r>
          </a:p>
          <a:p>
            <a:pPr marL="1087439" lvl="1" indent="-604133">
              <a:buFont typeface="Arial" panose="020B0604020202020204" pitchFamily="34" charset="0"/>
              <a:buChar char="•"/>
            </a:pPr>
            <a:r>
              <a:rPr lang="en-US" dirty="0"/>
              <a:t>Fear</a:t>
            </a:r>
          </a:p>
          <a:p>
            <a:pPr marL="1087439" lvl="1" indent="-604133">
              <a:buFont typeface="Arial" panose="020B0604020202020204" pitchFamily="34" charset="0"/>
              <a:buChar char="•"/>
            </a:pPr>
            <a:r>
              <a:rPr lang="en-US" dirty="0"/>
              <a:t>Testimony</a:t>
            </a:r>
          </a:p>
          <a:p>
            <a:pPr marL="1087439" lvl="1" indent="-604133">
              <a:buFont typeface="Arial" panose="020B0604020202020204" pitchFamily="34" charset="0"/>
              <a:buChar char="•"/>
            </a:pPr>
            <a:r>
              <a:rPr lang="en-US" dirty="0"/>
              <a:t>Supernatural encounter</a:t>
            </a:r>
          </a:p>
          <a:p>
            <a:endParaRPr lang="en-US" dirty="0"/>
          </a:p>
        </p:txBody>
      </p:sp>
      <p:sp>
        <p:nvSpPr>
          <p:cNvPr id="4" name="Slide Number Placeholder 3"/>
          <p:cNvSpPr>
            <a:spLocks noGrp="1"/>
          </p:cNvSpPr>
          <p:nvPr>
            <p:ph type="sldNum" sz="quarter" idx="5"/>
          </p:nvPr>
        </p:nvSpPr>
        <p:spPr/>
        <p:txBody>
          <a:bodyPr/>
          <a:lstStyle/>
          <a:p>
            <a:fld id="{05B81700-52CF-40A4-812D-7F4EC95DD1F5}" type="slidenum">
              <a:rPr lang="en-US" smtClean="0"/>
              <a:t>17</a:t>
            </a:fld>
            <a:endParaRPr lang="en-US"/>
          </a:p>
        </p:txBody>
      </p:sp>
    </p:spTree>
    <p:extLst>
      <p:ext uri="{BB962C8B-B14F-4D97-AF65-F5344CB8AC3E}">
        <p14:creationId xmlns:p14="http://schemas.microsoft.com/office/powerpoint/2010/main" val="66152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book “Natural Theology”  he presented what is commonly called the teleological argument for the existence of God.</a:t>
            </a:r>
          </a:p>
        </p:txBody>
      </p:sp>
      <p:sp>
        <p:nvSpPr>
          <p:cNvPr id="4" name="Slide Number Placeholder 3"/>
          <p:cNvSpPr>
            <a:spLocks noGrp="1"/>
          </p:cNvSpPr>
          <p:nvPr>
            <p:ph type="sldNum" sz="quarter" idx="5"/>
          </p:nvPr>
        </p:nvSpPr>
        <p:spPr/>
        <p:txBody>
          <a:bodyPr/>
          <a:lstStyle/>
          <a:p>
            <a:fld id="{05B81700-52CF-40A4-812D-7F4EC95DD1F5}" type="slidenum">
              <a:rPr lang="en-US" smtClean="0"/>
              <a:t>27</a:t>
            </a:fld>
            <a:endParaRPr lang="en-US"/>
          </a:p>
        </p:txBody>
      </p:sp>
    </p:spTree>
    <p:extLst>
      <p:ext uri="{BB962C8B-B14F-4D97-AF65-F5344CB8AC3E}">
        <p14:creationId xmlns:p14="http://schemas.microsoft.com/office/powerpoint/2010/main" val="334979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471D-C474-4B49-8065-1C8C1C7B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53D590-BBA2-471F-B1F1-F43EDEA51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93207-2FE8-48B0-A6C0-FED664BF12C4}"/>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47E2261E-D507-4D0E-A8C2-2E46808B0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D9997-391F-4FC6-BBE0-616DD9C03FFB}"/>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343788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66B3-2F06-4E61-9AF5-C7A275E755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0933A0-C3AD-4ABF-B0AE-9C64C8BED5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9A81D-4B04-4F99-ACF7-2F2B7C1A835B}"/>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A163E235-FE72-4D91-8E2C-8F0754C02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DED04-FD62-4D28-8933-C1EC2A66E00E}"/>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190115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B054-D61F-4F38-B1F7-B649F7EE3F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0EB1E-C32E-456A-8C0C-2C91E4A377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DD9D6-81E1-4F8B-B0AB-A608336F6E20}"/>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BE9F56E9-B71B-40CB-B3D1-7A92255D1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EFD13-ABE3-464E-8B18-19E0B8CD8DDD}"/>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88965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6B35-794E-405C-9A90-C20D7D331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68E88-0B69-4346-B1B3-5A224090C4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594AC-C1AC-44FA-B193-F8B1BE45D73A}"/>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56930C53-250F-45C9-BC58-79C84E591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F3F27-ABA8-439E-B732-7E7613FAA144}"/>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415186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4E97-6346-4870-989E-B16C2C406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5D92C-D4E2-40C2-93DD-6970EB502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C45E0D-7E31-48B4-9548-C5983420D2E0}"/>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C1358DFF-AB44-4266-BA3E-B7B75BEB3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A469F-A381-405F-B44C-6F62BB41C32B}"/>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160325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831F-7DC9-4863-8D69-DE06E7715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732D9-C3FD-472E-A883-3D830B7F44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F7662-DFAC-4C81-8688-18279DCD56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F0FDF-9F46-4F93-BC62-A6FD2E6CE028}"/>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6" name="Footer Placeholder 5">
            <a:extLst>
              <a:ext uri="{FF2B5EF4-FFF2-40B4-BE49-F238E27FC236}">
                <a16:creationId xmlns:a16="http://schemas.microsoft.com/office/drawing/2014/main" id="{C11AF433-7F09-4068-BFF7-37B403995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FDFC5-7513-4351-8E86-B3C2CBB3693E}"/>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307494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5704-1597-4EC0-BF18-2298D3AFB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644ED-948E-40AB-9948-14107D222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64F0ED-B62D-425E-B571-BAD66BC3BE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D529A-5C70-4AB8-9915-AF5EE7012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200914-7DB4-4CF8-AFA2-554F47B947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DAB8AD-900D-4514-B172-34FF1B0F538A}"/>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8" name="Footer Placeholder 7">
            <a:extLst>
              <a:ext uri="{FF2B5EF4-FFF2-40B4-BE49-F238E27FC236}">
                <a16:creationId xmlns:a16="http://schemas.microsoft.com/office/drawing/2014/main" id="{A56B751E-71CC-4B5B-AF1C-0CFE6F155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55416-C91E-44ED-AA5B-05BCFC66DB3E}"/>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283900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4F6-C76C-48B4-A696-97D7E7528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82B19-E671-45EB-AD89-39D4443576AD}"/>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4" name="Footer Placeholder 3">
            <a:extLst>
              <a:ext uri="{FF2B5EF4-FFF2-40B4-BE49-F238E27FC236}">
                <a16:creationId xmlns:a16="http://schemas.microsoft.com/office/drawing/2014/main" id="{36A5B7B9-D108-4BD2-8DD4-230BC97A6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0684EC-40D6-4FD6-ADD3-8757F7B694E1}"/>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146372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DF447-1F9D-4AEC-A176-B0C72BC68AEC}"/>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3" name="Footer Placeholder 2">
            <a:extLst>
              <a:ext uri="{FF2B5EF4-FFF2-40B4-BE49-F238E27FC236}">
                <a16:creationId xmlns:a16="http://schemas.microsoft.com/office/drawing/2014/main" id="{494FA498-980E-45FD-8C46-370753DA2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6BBF0-2CFB-4EDC-AB7B-FFF1D5F9294D}"/>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113268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E9B8-694C-4A84-8473-E63653193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46649-2229-48C9-B97F-11ED0E0E9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45F50-8690-47CB-824C-2996B87A0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54646B-5A22-4A35-A550-A661DACA3D86}"/>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6" name="Footer Placeholder 5">
            <a:extLst>
              <a:ext uri="{FF2B5EF4-FFF2-40B4-BE49-F238E27FC236}">
                <a16:creationId xmlns:a16="http://schemas.microsoft.com/office/drawing/2014/main" id="{12387F92-55E6-452C-AE5A-CC66FDFA9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F31B4-282A-4FB2-A0B1-A9C63054F28D}"/>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9131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B74B-C1FB-4422-8E39-EEC834334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6148F-0FE9-427C-BF62-B85BFA908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23C93B-C0F1-4E77-96AF-578BC5E45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C9F94-6FC0-4EE1-80EB-553DF1CF08F4}"/>
              </a:ext>
            </a:extLst>
          </p:cNvPr>
          <p:cNvSpPr>
            <a:spLocks noGrp="1"/>
          </p:cNvSpPr>
          <p:nvPr>
            <p:ph type="dt" sz="half" idx="10"/>
          </p:nvPr>
        </p:nvSpPr>
        <p:spPr/>
        <p:txBody>
          <a:bodyPr/>
          <a:lstStyle/>
          <a:p>
            <a:fld id="{BC788BAE-EA66-4BCA-9271-D0389CE8C663}" type="datetimeFigureOut">
              <a:rPr lang="en-US" smtClean="0"/>
              <a:t>4/5/2019</a:t>
            </a:fld>
            <a:endParaRPr lang="en-US"/>
          </a:p>
        </p:txBody>
      </p:sp>
      <p:sp>
        <p:nvSpPr>
          <p:cNvPr id="6" name="Footer Placeholder 5">
            <a:extLst>
              <a:ext uri="{FF2B5EF4-FFF2-40B4-BE49-F238E27FC236}">
                <a16:creationId xmlns:a16="http://schemas.microsoft.com/office/drawing/2014/main" id="{38BA6C5A-B6C0-4AEF-9DCA-0F7A956BB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76437-D971-4268-A145-CB2499E14120}"/>
              </a:ext>
            </a:extLst>
          </p:cNvPr>
          <p:cNvSpPr>
            <a:spLocks noGrp="1"/>
          </p:cNvSpPr>
          <p:nvPr>
            <p:ph type="sldNum" sz="quarter" idx="12"/>
          </p:nvPr>
        </p:nvSpPr>
        <p:spPr/>
        <p:txBody>
          <a:bodyPr/>
          <a:lstStyle/>
          <a:p>
            <a:fld id="{82916C3E-1EF0-4136-9A39-160B19B3DAFE}" type="slidenum">
              <a:rPr lang="en-US" smtClean="0"/>
              <a:t>‹#›</a:t>
            </a:fld>
            <a:endParaRPr lang="en-US"/>
          </a:p>
        </p:txBody>
      </p:sp>
    </p:spTree>
    <p:extLst>
      <p:ext uri="{BB962C8B-B14F-4D97-AF65-F5344CB8AC3E}">
        <p14:creationId xmlns:p14="http://schemas.microsoft.com/office/powerpoint/2010/main" val="386692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Image result for and the spirit moved upon the face of the waters">
            <a:extLst>
              <a:ext uri="{FF2B5EF4-FFF2-40B4-BE49-F238E27FC236}">
                <a16:creationId xmlns:a16="http://schemas.microsoft.com/office/drawing/2014/main" id="{A68AFF24-AC7E-4308-925B-65E2EAE3AF3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38956"/>
          <a:stretch/>
        </p:blipFill>
        <p:spPr bwMode="auto">
          <a:xfrm>
            <a:off x="1" y="-135480"/>
            <a:ext cx="12192000" cy="70397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8D105F13-43EA-4705-B1F6-A84BEEF8F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74D7A2-26CE-42E0-9C12-6FF7FAEA2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8F3DDD-3042-4342-AC84-E435A4C28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88BAE-EA66-4BCA-9271-D0389CE8C663}" type="datetimeFigureOut">
              <a:rPr lang="en-US" smtClean="0"/>
              <a:t>4/5/2019</a:t>
            </a:fld>
            <a:endParaRPr lang="en-US"/>
          </a:p>
        </p:txBody>
      </p:sp>
      <p:sp>
        <p:nvSpPr>
          <p:cNvPr id="5" name="Footer Placeholder 4">
            <a:extLst>
              <a:ext uri="{FF2B5EF4-FFF2-40B4-BE49-F238E27FC236}">
                <a16:creationId xmlns:a16="http://schemas.microsoft.com/office/drawing/2014/main" id="{26DE1258-1713-4F6F-A471-3B2A0BD18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431A2D-0944-4850-A2A5-0C2C9C2D8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6C3E-1EF0-4136-9A39-160B19B3DAFE}" type="slidenum">
              <a:rPr lang="en-US" smtClean="0"/>
              <a:t>‹#›</a:t>
            </a:fld>
            <a:endParaRPr lang="en-US"/>
          </a:p>
        </p:txBody>
      </p:sp>
    </p:spTree>
    <p:extLst>
      <p:ext uri="{BB962C8B-B14F-4D97-AF65-F5344CB8AC3E}">
        <p14:creationId xmlns:p14="http://schemas.microsoft.com/office/powerpoint/2010/main" val="198796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62A0-C981-4870-8722-E2AEF90596AC}"/>
              </a:ext>
            </a:extLst>
          </p:cNvPr>
          <p:cNvSpPr>
            <a:spLocks noGrp="1"/>
          </p:cNvSpPr>
          <p:nvPr>
            <p:ph type="ctrTitle"/>
          </p:nvPr>
        </p:nvSpPr>
        <p:spPr/>
        <p:txBody>
          <a:bodyPr>
            <a:normAutofit/>
          </a:bodyPr>
          <a:lstStyle/>
          <a:p>
            <a:r>
              <a:rPr lang="en-US" dirty="0"/>
              <a:t>The Basics of Defending the Faith</a:t>
            </a:r>
          </a:p>
        </p:txBody>
      </p:sp>
      <p:sp>
        <p:nvSpPr>
          <p:cNvPr id="3" name="Subtitle 2">
            <a:extLst>
              <a:ext uri="{FF2B5EF4-FFF2-40B4-BE49-F238E27FC236}">
                <a16:creationId xmlns:a16="http://schemas.microsoft.com/office/drawing/2014/main" id="{C9593398-7779-42B4-A380-B2A29AFB2E66}"/>
              </a:ext>
            </a:extLst>
          </p:cNvPr>
          <p:cNvSpPr>
            <a:spLocks noGrp="1"/>
          </p:cNvSpPr>
          <p:nvPr>
            <p:ph type="subTitle" idx="1"/>
          </p:nvPr>
        </p:nvSpPr>
        <p:spPr/>
        <p:txBody>
          <a:bodyPr/>
          <a:lstStyle/>
          <a:p>
            <a:r>
              <a:rPr lang="en-US" dirty="0"/>
              <a:t>In the day of aggressive atheism</a:t>
            </a:r>
          </a:p>
        </p:txBody>
      </p:sp>
    </p:spTree>
    <p:extLst>
      <p:ext uri="{BB962C8B-B14F-4D97-AF65-F5344CB8AC3E}">
        <p14:creationId xmlns:p14="http://schemas.microsoft.com/office/powerpoint/2010/main" val="405022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Hitchens—</a:t>
            </a:r>
          </a:p>
          <a:p>
            <a:r>
              <a:rPr lang="en-US" dirty="0"/>
              <a:t>God did not create man in his own image. Evidently, it was quite the other way about, which is the painless explanation for… all we see about us and that has so retarded the development of civilization.” </a:t>
            </a:r>
          </a:p>
        </p:txBody>
      </p:sp>
      <p:pic>
        <p:nvPicPr>
          <p:cNvPr id="4" name="Picture 6" descr="Image result for christopher hitchens books">
            <a:extLst>
              <a:ext uri="{FF2B5EF4-FFF2-40B4-BE49-F238E27FC236}">
                <a16:creationId xmlns:a16="http://schemas.microsoft.com/office/drawing/2014/main" id="{DC4AD576-40BE-4771-B4D8-2968380ED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39" y="4010266"/>
            <a:ext cx="1456257" cy="224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8"/>
            <a:ext cx="10515600" cy="5723021"/>
          </a:xfrm>
        </p:spPr>
        <p:txBody>
          <a:bodyPr>
            <a:normAutofit/>
          </a:bodyPr>
          <a:lstStyle/>
          <a:p>
            <a:r>
              <a:rPr lang="en-US" dirty="0"/>
              <a:t>The new atheism hates religion:</a:t>
            </a:r>
          </a:p>
          <a:p>
            <a:endParaRPr lang="en-US" dirty="0"/>
          </a:p>
          <a:p>
            <a:r>
              <a:rPr lang="en-US" dirty="0"/>
              <a:t>Nobel Laureate Steven Weinberg said: ‘The world needs to wake up from the long nightmare of religion… Anything we scientists can do to weaken the hold of religion should be done, and may in fact be our greatest contribution to civilization.’</a:t>
            </a:r>
          </a:p>
          <a:p>
            <a:endParaRPr lang="en-US" dirty="0"/>
          </a:p>
        </p:txBody>
      </p:sp>
    </p:spTree>
    <p:extLst>
      <p:ext uri="{BB962C8B-B14F-4D97-AF65-F5344CB8AC3E}">
        <p14:creationId xmlns:p14="http://schemas.microsoft.com/office/powerpoint/2010/main" val="127997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fontScale="85000" lnSpcReduction="10000"/>
          </a:bodyPr>
          <a:lstStyle/>
          <a:p>
            <a:r>
              <a:rPr lang="en-US" dirty="0"/>
              <a:t>The Rise of the Atheist Church:</a:t>
            </a:r>
          </a:p>
          <a:p>
            <a:r>
              <a:rPr lang="en-US" dirty="0"/>
              <a:t>San Francisco:</a:t>
            </a:r>
          </a:p>
          <a:p>
            <a:r>
              <a:rPr lang="en-US" dirty="0"/>
              <a:t>"The Sunday Assembly is all the best bits of church, but with no religion. And also: Pop songs. It is a Godless congregation that celebrates the simple fact that we are alive, and we've got an awesome motto, which is: </a:t>
            </a:r>
            <a:r>
              <a:rPr lang="en-US" i="1" dirty="0"/>
              <a:t>Live better, help often and wonder more</a:t>
            </a:r>
            <a:r>
              <a:rPr lang="en-US" dirty="0"/>
              <a:t>. Our mission is even better: It is to help everyone live this one life as fully as possible, and our vision is a Sunday Assembly in every town city and village that wants one."</a:t>
            </a:r>
          </a:p>
        </p:txBody>
      </p:sp>
    </p:spTree>
    <p:extLst>
      <p:ext uri="{BB962C8B-B14F-4D97-AF65-F5344CB8AC3E}">
        <p14:creationId xmlns:p14="http://schemas.microsoft.com/office/powerpoint/2010/main" val="312981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Atheist Apologetics</a:t>
            </a:r>
          </a:p>
          <a:p>
            <a:endParaRPr lang="en-US" dirty="0"/>
          </a:p>
          <a:p>
            <a:r>
              <a:rPr lang="en-US" dirty="0"/>
              <a:t>Street Epistemology</a:t>
            </a:r>
          </a:p>
          <a:p>
            <a:endParaRPr lang="en-US" dirty="0"/>
          </a:p>
          <a:p>
            <a:r>
              <a:rPr lang="en-US" dirty="0"/>
              <a:t>27:40</a:t>
            </a:r>
          </a:p>
        </p:txBody>
      </p:sp>
    </p:spTree>
    <p:extLst>
      <p:ext uri="{BB962C8B-B14F-4D97-AF65-F5344CB8AC3E}">
        <p14:creationId xmlns:p14="http://schemas.microsoft.com/office/powerpoint/2010/main" val="605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6FC31E-27C9-48B8-ADB2-44D265F8A38A}"/>
              </a:ext>
            </a:extLst>
          </p:cNvPr>
          <p:cNvPicPr>
            <a:picLocks noChangeAspect="1"/>
          </p:cNvPicPr>
          <p:nvPr/>
        </p:nvPicPr>
        <p:blipFill rotWithShape="1">
          <a:blip r:embed="rId2"/>
          <a:srcRect r="1779" b="1"/>
          <a:stretch/>
        </p:blipFill>
        <p:spPr>
          <a:xfrm>
            <a:off x="20" y="10"/>
            <a:ext cx="12191980" cy="6857990"/>
          </a:xfrm>
          <a:prstGeom prst="rect">
            <a:avLst/>
          </a:prstGeom>
        </p:spPr>
      </p:pic>
    </p:spTree>
    <p:extLst>
      <p:ext uri="{BB962C8B-B14F-4D97-AF65-F5344CB8AC3E}">
        <p14:creationId xmlns:p14="http://schemas.microsoft.com/office/powerpoint/2010/main" val="15961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lnSpcReduction="10000"/>
          </a:bodyPr>
          <a:lstStyle/>
          <a:p>
            <a:r>
              <a:rPr lang="en-US" dirty="0"/>
              <a:t>1 Peter 3:15 </a:t>
            </a:r>
          </a:p>
          <a:p>
            <a:r>
              <a:rPr lang="en-US" dirty="0"/>
              <a:t>but in your hearts honor Christ the Lord as holy, always being prepared to make a defense to anyone who asks you for a reason for the hope that is in you; yet do it with gentleness and respect, </a:t>
            </a:r>
            <a:r>
              <a:rPr lang="en-US" baseline="30000" dirty="0"/>
              <a:t>16</a:t>
            </a:r>
            <a:r>
              <a:rPr lang="en-US" dirty="0"/>
              <a:t> having a good conscience, so that, when you are slandered, those who revile your good behavior in Christ may be put to shame.</a:t>
            </a:r>
          </a:p>
          <a:p>
            <a:endParaRPr lang="en-US" dirty="0"/>
          </a:p>
        </p:txBody>
      </p:sp>
      <p:cxnSp>
        <p:nvCxnSpPr>
          <p:cNvPr id="4" name="Straight Connector 3">
            <a:extLst>
              <a:ext uri="{FF2B5EF4-FFF2-40B4-BE49-F238E27FC236}">
                <a16:creationId xmlns:a16="http://schemas.microsoft.com/office/drawing/2014/main" id="{F4EBBDC0-02EF-4C3D-9899-F7E9BE6317F1}"/>
              </a:ext>
            </a:extLst>
          </p:cNvPr>
          <p:cNvCxnSpPr/>
          <p:nvPr/>
        </p:nvCxnSpPr>
        <p:spPr>
          <a:xfrm>
            <a:off x="2099733" y="2302933"/>
            <a:ext cx="7620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628A5C39-AF08-487F-944A-943E9F80C813}"/>
              </a:ext>
            </a:extLst>
          </p:cNvPr>
          <p:cNvCxnSpPr>
            <a:cxnSpLocks/>
          </p:cNvCxnSpPr>
          <p:nvPr/>
        </p:nvCxnSpPr>
        <p:spPr>
          <a:xfrm>
            <a:off x="838200" y="2877364"/>
            <a:ext cx="1028934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F387A907-5D28-4441-BD02-C1F38CAD2E7B}"/>
              </a:ext>
            </a:extLst>
          </p:cNvPr>
          <p:cNvCxnSpPr>
            <a:cxnSpLocks/>
          </p:cNvCxnSpPr>
          <p:nvPr/>
        </p:nvCxnSpPr>
        <p:spPr>
          <a:xfrm>
            <a:off x="838200" y="3422487"/>
            <a:ext cx="6083105" cy="65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980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pPr algn="ctr"/>
            <a:r>
              <a:rPr lang="en-US" dirty="0"/>
              <a:t>Can our young people answer those basic questions?</a:t>
            </a:r>
          </a:p>
          <a:p>
            <a:endParaRPr lang="en-US" dirty="0"/>
          </a:p>
          <a:p>
            <a:pPr marL="571500" indent="-571500">
              <a:buFont typeface="Arial" panose="020B0604020202020204" pitchFamily="34" charset="0"/>
              <a:buChar char="•"/>
            </a:pPr>
            <a:r>
              <a:rPr lang="en-US" dirty="0"/>
              <a:t>What do you believe?</a:t>
            </a:r>
          </a:p>
          <a:p>
            <a:pPr marL="571500" indent="-571500">
              <a:buFont typeface="Arial" panose="020B0604020202020204" pitchFamily="34" charset="0"/>
              <a:buChar char="•"/>
            </a:pPr>
            <a:r>
              <a:rPr lang="en-US" dirty="0"/>
              <a:t>Why do you believe?</a:t>
            </a:r>
          </a:p>
          <a:p>
            <a:pPr marL="571500" indent="-571500">
              <a:buFont typeface="Arial" panose="020B0604020202020204" pitchFamily="34" charset="0"/>
              <a:buChar char="•"/>
            </a:pPr>
            <a:r>
              <a:rPr lang="en-US" dirty="0"/>
              <a:t>How did you determine your belief is true?</a:t>
            </a:r>
          </a:p>
          <a:p>
            <a:endParaRPr lang="en-US" dirty="0"/>
          </a:p>
        </p:txBody>
      </p:sp>
    </p:spTree>
    <p:extLst>
      <p:ext uri="{BB962C8B-B14F-4D97-AF65-F5344CB8AC3E}">
        <p14:creationId xmlns:p14="http://schemas.microsoft.com/office/powerpoint/2010/main" val="10269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pPr algn="ctr"/>
            <a:r>
              <a:rPr lang="en-US" dirty="0"/>
              <a:t>Can our young people answer those basic questions?</a:t>
            </a:r>
          </a:p>
          <a:p>
            <a:endParaRPr lang="en-US" dirty="0"/>
          </a:p>
          <a:p>
            <a:pPr marL="571500" indent="-571500">
              <a:buFont typeface="Arial" panose="020B0604020202020204" pitchFamily="34" charset="0"/>
              <a:buChar char="•"/>
            </a:pPr>
            <a:r>
              <a:rPr lang="en-US" dirty="0"/>
              <a:t>What method did you use to come to your belief?</a:t>
            </a:r>
          </a:p>
          <a:p>
            <a:endParaRPr lang="en-US" dirty="0"/>
          </a:p>
        </p:txBody>
      </p:sp>
    </p:spTree>
    <p:extLst>
      <p:ext uri="{BB962C8B-B14F-4D97-AF65-F5344CB8AC3E}">
        <p14:creationId xmlns:p14="http://schemas.microsoft.com/office/powerpoint/2010/main" val="39738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Step one:</a:t>
            </a:r>
          </a:p>
          <a:p>
            <a:endParaRPr lang="en-US" dirty="0"/>
          </a:p>
          <a:p>
            <a:pPr algn="ctr"/>
            <a:r>
              <a:rPr lang="en-US" dirty="0"/>
              <a:t>Properly defining faith.</a:t>
            </a:r>
          </a:p>
        </p:txBody>
      </p:sp>
    </p:spTree>
    <p:extLst>
      <p:ext uri="{BB962C8B-B14F-4D97-AF65-F5344CB8AC3E}">
        <p14:creationId xmlns:p14="http://schemas.microsoft.com/office/powerpoint/2010/main" val="191214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Defining faith:</a:t>
            </a:r>
          </a:p>
          <a:p>
            <a:endParaRPr lang="en-US" dirty="0"/>
          </a:p>
          <a:p>
            <a:r>
              <a:rPr lang="en-US" dirty="0"/>
              <a:t>From the (Google) dictionary:</a:t>
            </a:r>
          </a:p>
          <a:p>
            <a:r>
              <a:rPr lang="en-US" dirty="0"/>
              <a:t>--strong belief in God or in the doctrines of a religion, based on spiritual apprehension rather than proof.</a:t>
            </a:r>
          </a:p>
          <a:p>
            <a:endParaRPr lang="en-US" dirty="0"/>
          </a:p>
        </p:txBody>
      </p:sp>
    </p:spTree>
    <p:extLst>
      <p:ext uri="{BB962C8B-B14F-4D97-AF65-F5344CB8AC3E}">
        <p14:creationId xmlns:p14="http://schemas.microsoft.com/office/powerpoint/2010/main" val="191244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Bertrand Russell:</a:t>
            </a:r>
          </a:p>
          <a:p>
            <a:endParaRPr lang="en-US" dirty="0"/>
          </a:p>
          <a:p>
            <a:pPr algn="ctr"/>
            <a:r>
              <a:rPr lang="en-US" dirty="0"/>
              <a:t>“The universe is just there, and that’s all.”</a:t>
            </a:r>
          </a:p>
          <a:p>
            <a:endParaRPr lang="en-US" dirty="0"/>
          </a:p>
        </p:txBody>
      </p:sp>
    </p:spTree>
    <p:extLst>
      <p:ext uri="{BB962C8B-B14F-4D97-AF65-F5344CB8AC3E}">
        <p14:creationId xmlns:p14="http://schemas.microsoft.com/office/powerpoint/2010/main" val="299307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Defining faith:</a:t>
            </a:r>
          </a:p>
          <a:p>
            <a:endParaRPr lang="en-US" dirty="0"/>
          </a:p>
          <a:p>
            <a:r>
              <a:rPr lang="en-US" dirty="0"/>
              <a:t>From the (Oxford) dictionary:</a:t>
            </a:r>
          </a:p>
          <a:p>
            <a:r>
              <a:rPr lang="en-US" dirty="0"/>
              <a:t>--strong belief in God or in the doctrines of a religion, based on spiritual conviction rather than proof.</a:t>
            </a:r>
          </a:p>
          <a:p>
            <a:r>
              <a:rPr lang="en-US" dirty="0"/>
              <a:t>.</a:t>
            </a:r>
          </a:p>
          <a:p>
            <a:endParaRPr lang="en-US" dirty="0"/>
          </a:p>
        </p:txBody>
      </p:sp>
    </p:spTree>
    <p:extLst>
      <p:ext uri="{BB962C8B-B14F-4D97-AF65-F5344CB8AC3E}">
        <p14:creationId xmlns:p14="http://schemas.microsoft.com/office/powerpoint/2010/main" val="43277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Defining faith:</a:t>
            </a:r>
          </a:p>
          <a:p>
            <a:r>
              <a:rPr lang="en-US" sz="1600" dirty="0"/>
              <a:t> </a:t>
            </a:r>
          </a:p>
          <a:p>
            <a:r>
              <a:rPr lang="en-US" dirty="0"/>
              <a:t>Now faith is the assurance of </a:t>
            </a:r>
            <a:r>
              <a:rPr lang="en-US" i="1" dirty="0"/>
              <a:t>things </a:t>
            </a:r>
            <a:r>
              <a:rPr lang="en-US" dirty="0"/>
              <a:t>hoped for, the conviction of things not seen.</a:t>
            </a:r>
          </a:p>
          <a:p>
            <a:r>
              <a:rPr lang="en-US" sz="3600" dirty="0"/>
              <a:t>Hebrews 11:1</a:t>
            </a:r>
          </a:p>
          <a:p>
            <a:endParaRPr lang="en-US" dirty="0"/>
          </a:p>
        </p:txBody>
      </p:sp>
    </p:spTree>
    <p:extLst>
      <p:ext uri="{BB962C8B-B14F-4D97-AF65-F5344CB8AC3E}">
        <p14:creationId xmlns:p14="http://schemas.microsoft.com/office/powerpoint/2010/main" val="102521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Assurance-- In general, that which underlies the apparent, hence, reality, essence, substance; that which is the basis of something, hence, assurance guarantee, confidence.</a:t>
            </a:r>
          </a:p>
          <a:p>
            <a:endParaRPr lang="en-US" dirty="0"/>
          </a:p>
          <a:p>
            <a:r>
              <a:rPr lang="en-US" b="1" dirty="0"/>
              <a:t> the KJV:  </a:t>
            </a:r>
            <a:r>
              <a:rPr lang="en-US" dirty="0"/>
              <a:t>Now faith is the </a:t>
            </a:r>
            <a:r>
              <a:rPr lang="en-US" b="1" u="sng" dirty="0"/>
              <a:t>substance</a:t>
            </a:r>
            <a:r>
              <a:rPr lang="en-US" dirty="0"/>
              <a:t> of things hoped for…</a:t>
            </a:r>
          </a:p>
        </p:txBody>
      </p:sp>
    </p:spTree>
    <p:extLst>
      <p:ext uri="{BB962C8B-B14F-4D97-AF65-F5344CB8AC3E}">
        <p14:creationId xmlns:p14="http://schemas.microsoft.com/office/powerpoint/2010/main" val="40922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dirty="0"/>
              <a:t>Conviction--the evidence, normally based on argument or discussion, as to the truth or reality of something—‘proof, verification, evidence for.</a:t>
            </a:r>
          </a:p>
          <a:p>
            <a:pPr lvl="1"/>
            <a:r>
              <a:rPr lang="en-US" dirty="0"/>
              <a:t> </a:t>
            </a:r>
            <a:r>
              <a:rPr lang="en-US" dirty="0" err="1"/>
              <a:t>Louw</a:t>
            </a:r>
            <a:r>
              <a:rPr lang="en-US" dirty="0"/>
              <a:t>, J. P., &amp; Nida,</a:t>
            </a:r>
          </a:p>
          <a:p>
            <a:pPr lvl="1"/>
            <a:endParaRPr lang="en-US" dirty="0"/>
          </a:p>
          <a:p>
            <a:pPr lvl="1"/>
            <a:endParaRPr lang="en-US" dirty="0"/>
          </a:p>
          <a:p>
            <a:r>
              <a:rPr lang="en-US" dirty="0"/>
              <a:t>KJV:  the </a:t>
            </a:r>
            <a:r>
              <a:rPr lang="en-US" b="1" u="sng" dirty="0"/>
              <a:t>evidence</a:t>
            </a:r>
            <a:r>
              <a:rPr lang="en-US" dirty="0"/>
              <a:t> of things not seen.</a:t>
            </a:r>
          </a:p>
        </p:txBody>
      </p:sp>
    </p:spTree>
    <p:extLst>
      <p:ext uri="{BB962C8B-B14F-4D97-AF65-F5344CB8AC3E}">
        <p14:creationId xmlns:p14="http://schemas.microsoft.com/office/powerpoint/2010/main" val="391891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Defining faith:</a:t>
            </a:r>
          </a:p>
          <a:p>
            <a:r>
              <a:rPr lang="en-US" sz="1600" dirty="0"/>
              <a:t> </a:t>
            </a:r>
          </a:p>
          <a:p>
            <a:r>
              <a:rPr lang="en-US" dirty="0"/>
              <a:t>Now faith is the underlying reality of </a:t>
            </a:r>
            <a:r>
              <a:rPr lang="en-US" i="1" dirty="0"/>
              <a:t>things </a:t>
            </a:r>
            <a:r>
              <a:rPr lang="en-US" dirty="0"/>
              <a:t>hoped for, the evidence of things not seen.</a:t>
            </a:r>
          </a:p>
          <a:p>
            <a:r>
              <a:rPr lang="en-US" sz="3600" dirty="0"/>
              <a:t>Hebrews 11:1</a:t>
            </a:r>
          </a:p>
          <a:p>
            <a:endParaRPr lang="en-US" dirty="0"/>
          </a:p>
        </p:txBody>
      </p:sp>
    </p:spTree>
    <p:extLst>
      <p:ext uri="{BB962C8B-B14F-4D97-AF65-F5344CB8AC3E}">
        <p14:creationId xmlns:p14="http://schemas.microsoft.com/office/powerpoint/2010/main" val="121861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dirty="0"/>
              <a:t>Romans 1:19-20  </a:t>
            </a:r>
          </a:p>
          <a:p>
            <a:r>
              <a:rPr lang="en-US" baseline="30000" dirty="0"/>
              <a:t>19</a:t>
            </a:r>
            <a:r>
              <a:rPr lang="en-US" dirty="0"/>
              <a:t> because that which is </a:t>
            </a:r>
            <a:r>
              <a:rPr lang="en-US" u="sng" dirty="0"/>
              <a:t>known</a:t>
            </a:r>
            <a:r>
              <a:rPr lang="en-US" dirty="0"/>
              <a:t> about God is evident within them; for God made it </a:t>
            </a:r>
            <a:r>
              <a:rPr lang="en-US" u="sng" dirty="0"/>
              <a:t>evident</a:t>
            </a:r>
            <a:r>
              <a:rPr lang="en-US" dirty="0"/>
              <a:t> to them.  </a:t>
            </a:r>
            <a:r>
              <a:rPr lang="en-US" baseline="30000" dirty="0"/>
              <a:t>20</a:t>
            </a:r>
            <a:r>
              <a:rPr lang="en-US" dirty="0"/>
              <a:t> For since the creation of the world His invisible attributes, His eternal power and divine nature, have been clearly seen, being understood through what has been made, so that they are without excuse.</a:t>
            </a:r>
          </a:p>
        </p:txBody>
      </p:sp>
      <p:cxnSp>
        <p:nvCxnSpPr>
          <p:cNvPr id="4" name="Straight Arrow Connector 3">
            <a:extLst>
              <a:ext uri="{FF2B5EF4-FFF2-40B4-BE49-F238E27FC236}">
                <a16:creationId xmlns:a16="http://schemas.microsoft.com/office/drawing/2014/main" id="{DF322437-6830-46B9-A7E7-3C8C3F16A309}"/>
              </a:ext>
            </a:extLst>
          </p:cNvPr>
          <p:cNvCxnSpPr/>
          <p:nvPr/>
        </p:nvCxnSpPr>
        <p:spPr>
          <a:xfrm>
            <a:off x="8918917" y="858129"/>
            <a:ext cx="1252025" cy="1209822"/>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25A86A-63B0-4DA5-A1EE-2957DFAF8364}"/>
              </a:ext>
            </a:extLst>
          </p:cNvPr>
          <p:cNvSpPr txBox="1"/>
          <p:nvPr/>
        </p:nvSpPr>
        <p:spPr>
          <a:xfrm>
            <a:off x="7543800" y="209550"/>
            <a:ext cx="3009900" cy="769441"/>
          </a:xfrm>
          <a:prstGeom prst="rect">
            <a:avLst/>
          </a:prstGeom>
          <a:noFill/>
        </p:spPr>
        <p:txBody>
          <a:bodyPr wrap="square" rtlCol="0">
            <a:spAutoFit/>
          </a:bodyPr>
          <a:lstStyle/>
          <a:p>
            <a:pPr algn="ctr"/>
            <a:r>
              <a:rPr lang="en-US" sz="4400" i="1" dirty="0">
                <a:solidFill>
                  <a:schemeClr val="bg1"/>
                </a:solidFill>
              </a:rPr>
              <a:t>Made clear</a:t>
            </a:r>
          </a:p>
        </p:txBody>
      </p:sp>
      <p:cxnSp>
        <p:nvCxnSpPr>
          <p:cNvPr id="6" name="Straight Arrow Connector 5">
            <a:extLst>
              <a:ext uri="{FF2B5EF4-FFF2-40B4-BE49-F238E27FC236}">
                <a16:creationId xmlns:a16="http://schemas.microsoft.com/office/drawing/2014/main" id="{3FD3C3E6-EDE4-4913-ABAD-85622AD2B0E0}"/>
              </a:ext>
            </a:extLst>
          </p:cNvPr>
          <p:cNvCxnSpPr>
            <a:cxnSpLocks/>
          </p:cNvCxnSpPr>
          <p:nvPr/>
        </p:nvCxnSpPr>
        <p:spPr>
          <a:xfrm>
            <a:off x="2609850" y="209550"/>
            <a:ext cx="4323911" cy="1253490"/>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747A33-8EC0-4182-8AC0-DCD2047695BE}"/>
              </a:ext>
            </a:extLst>
          </p:cNvPr>
          <p:cNvSpPr txBox="1"/>
          <p:nvPr/>
        </p:nvSpPr>
        <p:spPr>
          <a:xfrm>
            <a:off x="133350" y="-198471"/>
            <a:ext cx="3009900" cy="769441"/>
          </a:xfrm>
          <a:prstGeom prst="rect">
            <a:avLst/>
          </a:prstGeom>
          <a:noFill/>
        </p:spPr>
        <p:txBody>
          <a:bodyPr wrap="square" rtlCol="0">
            <a:spAutoFit/>
          </a:bodyPr>
          <a:lstStyle/>
          <a:p>
            <a:pPr algn="ctr"/>
            <a:r>
              <a:rPr lang="en-US" sz="4400" i="1" dirty="0" err="1">
                <a:solidFill>
                  <a:schemeClr val="bg1"/>
                </a:solidFill>
              </a:rPr>
              <a:t>ginosko</a:t>
            </a:r>
            <a:endParaRPr lang="en-US" sz="4400" i="1" dirty="0">
              <a:solidFill>
                <a:schemeClr val="bg1"/>
              </a:solidFill>
            </a:endParaRPr>
          </a:p>
        </p:txBody>
      </p:sp>
    </p:spTree>
    <p:extLst>
      <p:ext uri="{BB962C8B-B14F-4D97-AF65-F5344CB8AC3E}">
        <p14:creationId xmlns:p14="http://schemas.microsoft.com/office/powerpoint/2010/main" val="255966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Step 2</a:t>
            </a:r>
          </a:p>
          <a:p>
            <a:endParaRPr lang="en-US" dirty="0"/>
          </a:p>
          <a:p>
            <a:pPr algn="ctr"/>
            <a:r>
              <a:rPr lang="en-US" dirty="0"/>
              <a:t>Understand the evidence.</a:t>
            </a:r>
          </a:p>
          <a:p>
            <a:pPr algn="ctr"/>
            <a:r>
              <a:rPr lang="en-US" dirty="0"/>
              <a:t>Methodology</a:t>
            </a:r>
          </a:p>
          <a:p>
            <a:pPr algn="ctr"/>
            <a:endParaRPr lang="en-US" dirty="0"/>
          </a:p>
          <a:p>
            <a:pPr algn="ctr"/>
            <a:r>
              <a:rPr lang="en-US" dirty="0"/>
              <a:t>The Argument from Design</a:t>
            </a:r>
          </a:p>
        </p:txBody>
      </p:sp>
    </p:spTree>
    <p:extLst>
      <p:ext uri="{BB962C8B-B14F-4D97-AF65-F5344CB8AC3E}">
        <p14:creationId xmlns:p14="http://schemas.microsoft.com/office/powerpoint/2010/main" val="104549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he argument from design">
            <a:extLst>
              <a:ext uri="{FF2B5EF4-FFF2-40B4-BE49-F238E27FC236}">
                <a16:creationId xmlns:a16="http://schemas.microsoft.com/office/drawing/2014/main" id="{7242CAE5-1A5A-4D72-80D2-022870AA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722" y="-129208"/>
            <a:ext cx="9316277" cy="698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2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46E92583-2C5D-48B6-AAE2-48116E1CC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38" y="-53330"/>
            <a:ext cx="9205487" cy="691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2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https://r.hswstatic.com/w_907/gif/10-scientific-laws-theories-lead-image.jpg">
            <a:extLst>
              <a:ext uri="{FF2B5EF4-FFF2-40B4-BE49-F238E27FC236}">
                <a16:creationId xmlns:a16="http://schemas.microsoft.com/office/drawing/2014/main" id="{C48B19D1-28AE-47F5-9231-4505EC4E667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30111" r="16148"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5800725" y="-142875"/>
            <a:ext cx="6267450" cy="6858000"/>
          </a:xfrm>
        </p:spPr>
        <p:txBody>
          <a:bodyPr anchor="ctr">
            <a:normAutofit/>
          </a:bodyPr>
          <a:lstStyle/>
          <a:p>
            <a:r>
              <a:rPr lang="en-US" sz="3200" dirty="0">
                <a:solidFill>
                  <a:srgbClr val="000000"/>
                </a:solidFill>
              </a:rPr>
              <a:t>The laws by which the universe work… where did they come from?</a:t>
            </a:r>
          </a:p>
          <a:p>
            <a:pPr marL="571500" indent="-571500">
              <a:buFont typeface="Arial" panose="020B0604020202020204" pitchFamily="34" charset="0"/>
              <a:buChar char="•"/>
            </a:pPr>
            <a:r>
              <a:rPr lang="en-US" sz="3200" dirty="0">
                <a:solidFill>
                  <a:srgbClr val="000000"/>
                </a:solidFill>
              </a:rPr>
              <a:t>1) the </a:t>
            </a:r>
            <a:r>
              <a:rPr lang="en-US" sz="3200" b="1" dirty="0">
                <a:solidFill>
                  <a:srgbClr val="000000"/>
                </a:solidFill>
              </a:rPr>
              <a:t>strong nuclear force</a:t>
            </a:r>
            <a:endParaRPr lang="en-US" sz="3200" dirty="0">
              <a:solidFill>
                <a:srgbClr val="000000"/>
              </a:solidFill>
            </a:endParaRPr>
          </a:p>
          <a:p>
            <a:pPr marL="571500" indent="-571500">
              <a:buFont typeface="Arial" panose="020B0604020202020204" pitchFamily="34" charset="0"/>
              <a:buChar char="•"/>
            </a:pPr>
            <a:r>
              <a:rPr lang="en-US" sz="3200" dirty="0">
                <a:solidFill>
                  <a:srgbClr val="000000"/>
                </a:solidFill>
              </a:rPr>
              <a:t>2) </a:t>
            </a:r>
            <a:r>
              <a:rPr lang="en-US" sz="3200" b="1" dirty="0">
                <a:solidFill>
                  <a:srgbClr val="000000"/>
                </a:solidFill>
              </a:rPr>
              <a:t>the electromagnetic force</a:t>
            </a:r>
            <a:endParaRPr lang="en-US" sz="3200" dirty="0">
              <a:solidFill>
                <a:srgbClr val="000000"/>
              </a:solidFill>
            </a:endParaRPr>
          </a:p>
          <a:p>
            <a:pPr marL="571500" indent="-571500">
              <a:buFont typeface="Arial" panose="020B0604020202020204" pitchFamily="34" charset="0"/>
              <a:buChar char="•"/>
            </a:pPr>
            <a:r>
              <a:rPr lang="en-US" sz="3200" dirty="0">
                <a:solidFill>
                  <a:srgbClr val="000000"/>
                </a:solidFill>
              </a:rPr>
              <a:t>3) the </a:t>
            </a:r>
            <a:r>
              <a:rPr lang="en-US" sz="3200" b="1" dirty="0">
                <a:solidFill>
                  <a:srgbClr val="000000"/>
                </a:solidFill>
              </a:rPr>
              <a:t>weak nuclear force</a:t>
            </a:r>
            <a:endParaRPr lang="en-US" sz="3200" dirty="0">
              <a:solidFill>
                <a:srgbClr val="000000"/>
              </a:solidFill>
            </a:endParaRPr>
          </a:p>
          <a:p>
            <a:pPr marL="571500" indent="-571500">
              <a:buFont typeface="Arial" panose="020B0604020202020204" pitchFamily="34" charset="0"/>
              <a:buChar char="•"/>
            </a:pPr>
            <a:r>
              <a:rPr lang="en-US" sz="3200" dirty="0">
                <a:solidFill>
                  <a:srgbClr val="000000"/>
                </a:solidFill>
              </a:rPr>
              <a:t>4) </a:t>
            </a:r>
            <a:r>
              <a:rPr lang="en-US" sz="3200" b="1" dirty="0">
                <a:solidFill>
                  <a:srgbClr val="000000"/>
                </a:solidFill>
              </a:rPr>
              <a:t>gravity</a:t>
            </a:r>
            <a:r>
              <a:rPr lang="en-US" sz="3200" dirty="0">
                <a:solidFill>
                  <a:srgbClr val="000000"/>
                </a:solidFill>
              </a:rPr>
              <a:t>.</a:t>
            </a:r>
          </a:p>
          <a:p>
            <a:endParaRPr lang="en-US" sz="2000" dirty="0">
              <a:solidFill>
                <a:srgbClr val="000000"/>
              </a:solidFill>
            </a:endParaRPr>
          </a:p>
        </p:txBody>
      </p:sp>
    </p:spTree>
    <p:extLst>
      <p:ext uri="{BB962C8B-B14F-4D97-AF65-F5344CB8AC3E}">
        <p14:creationId xmlns:p14="http://schemas.microsoft.com/office/powerpoint/2010/main" val="181941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The first question which should rightly be asked, </a:t>
            </a:r>
          </a:p>
          <a:p>
            <a:pPr algn="ctr"/>
            <a:r>
              <a:rPr lang="en-US" dirty="0"/>
              <a:t>“</a:t>
            </a:r>
            <a:r>
              <a:rPr lang="en-US" i="1" dirty="0"/>
              <a:t>Why is there something rather than nothing</a:t>
            </a:r>
            <a:r>
              <a:rPr lang="en-US" dirty="0"/>
              <a:t>?” </a:t>
            </a:r>
          </a:p>
        </p:txBody>
      </p:sp>
    </p:spTree>
    <p:extLst>
      <p:ext uri="{BB962C8B-B14F-4D97-AF65-F5344CB8AC3E}">
        <p14:creationId xmlns:p14="http://schemas.microsoft.com/office/powerpoint/2010/main" val="4269020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Cosmology</a:t>
            </a:r>
          </a:p>
          <a:p>
            <a:endParaRPr lang="en-US" dirty="0"/>
          </a:p>
          <a:p>
            <a:pPr algn="ctr"/>
            <a:r>
              <a:rPr lang="en-US" dirty="0"/>
              <a:t>Why is there something rather than nothing?  Where did everything come from?</a:t>
            </a:r>
          </a:p>
        </p:txBody>
      </p:sp>
    </p:spTree>
    <p:extLst>
      <p:ext uri="{BB962C8B-B14F-4D97-AF65-F5344CB8AC3E}">
        <p14:creationId xmlns:p14="http://schemas.microsoft.com/office/powerpoint/2010/main" val="706329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astro.cz/apod_data/2009/06/milkyroadMan_landolfi.jpg">
            <a:extLst>
              <a:ext uri="{FF2B5EF4-FFF2-40B4-BE49-F238E27FC236}">
                <a16:creationId xmlns:a16="http://schemas.microsoft.com/office/drawing/2014/main" id="{FA72564F-C7F8-40EB-808E-F06025D30C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90" r="1" b="23600"/>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655321" y="522516"/>
            <a:ext cx="8018162" cy="5514746"/>
          </a:xfrm>
        </p:spPr>
        <p:txBody>
          <a:bodyPr>
            <a:normAutofit/>
          </a:bodyPr>
          <a:lstStyle/>
          <a:p>
            <a:r>
              <a:rPr lang="en-US" sz="3600" dirty="0"/>
              <a:t>The night sky…</a:t>
            </a:r>
          </a:p>
          <a:p>
            <a:pPr marL="571500" indent="-571500">
              <a:buFont typeface="Arial" panose="020B0604020202020204" pitchFamily="34" charset="0"/>
              <a:buChar char="•"/>
            </a:pPr>
            <a:r>
              <a:rPr lang="en-US" sz="3600" dirty="0"/>
              <a:t>Before the big bang there was nothing.  No time, no matter, not anything</a:t>
            </a:r>
          </a:p>
          <a:p>
            <a:pPr marL="571500" indent="-571500">
              <a:buFont typeface="Arial" panose="020B0604020202020204" pitchFamily="34" charset="0"/>
              <a:buChar char="•"/>
            </a:pPr>
            <a:r>
              <a:rPr lang="en-US" sz="3600" dirty="0"/>
              <a:t>The big bang is a starting point. Who started it?</a:t>
            </a:r>
          </a:p>
          <a:p>
            <a:pPr marL="571500" indent="-571500">
              <a:buFont typeface="Arial" panose="020B0604020202020204" pitchFamily="34" charset="0"/>
              <a:buChar char="•"/>
            </a:pPr>
            <a:r>
              <a:rPr lang="en-US" sz="3600" dirty="0"/>
              <a:t>In the big bang all matter was compressed…  where did the matter come from?</a:t>
            </a:r>
          </a:p>
          <a:p>
            <a:pPr marL="571500" indent="-571500">
              <a:buFont typeface="Arial" panose="020B0604020202020204" pitchFamily="34" charset="0"/>
              <a:buChar char="•"/>
            </a:pPr>
            <a:r>
              <a:rPr lang="en-US" sz="3600" dirty="0"/>
              <a:t>Does something come from nothing?</a:t>
            </a:r>
          </a:p>
          <a:p>
            <a:endParaRPr lang="en-US" sz="3600" dirty="0"/>
          </a:p>
          <a:p>
            <a:endParaRPr lang="en-US" sz="3600" dirty="0"/>
          </a:p>
        </p:txBody>
      </p:sp>
    </p:spTree>
    <p:extLst>
      <p:ext uri="{BB962C8B-B14F-4D97-AF65-F5344CB8AC3E}">
        <p14:creationId xmlns:p14="http://schemas.microsoft.com/office/powerpoint/2010/main" val="17217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The universe expanded by a factor of million trillion </a:t>
            </a:r>
            <a:r>
              <a:rPr lang="en-US" dirty="0" err="1"/>
              <a:t>trillion</a:t>
            </a:r>
            <a:r>
              <a:rPr lang="en-US" dirty="0"/>
              <a:t> in a tiny fraction of a second. Unlike inflation in prices, inflation in the early universe was a very good thing. It produced a very large and uniform universe, just as we observe. </a:t>
            </a:r>
          </a:p>
          <a:p>
            <a:endParaRPr lang="en-US" dirty="0"/>
          </a:p>
          <a:p>
            <a:r>
              <a:rPr lang="en-US" dirty="0"/>
              <a:t>Stephen Hawking</a:t>
            </a:r>
          </a:p>
        </p:txBody>
      </p:sp>
    </p:spTree>
    <p:extLst>
      <p:ext uri="{BB962C8B-B14F-4D97-AF65-F5344CB8AC3E}">
        <p14:creationId xmlns:p14="http://schemas.microsoft.com/office/powerpoint/2010/main" val="40354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fontScale="92500" lnSpcReduction="10000"/>
          </a:bodyPr>
          <a:lstStyle/>
          <a:p>
            <a:r>
              <a:rPr lang="en-US" dirty="0"/>
              <a:t>“At this moment it seems as though science will never be able to raise the curtain on the mystery of creation. 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 </a:t>
            </a:r>
            <a:br>
              <a:rPr lang="en-US" dirty="0"/>
            </a:br>
            <a:r>
              <a:rPr lang="en-US" dirty="0"/>
              <a:t>― </a:t>
            </a:r>
            <a:r>
              <a:rPr lang="en-US" b="1" dirty="0"/>
              <a:t>Robert Jastrow</a:t>
            </a:r>
            <a:endParaRPr lang="en-US" dirty="0"/>
          </a:p>
        </p:txBody>
      </p:sp>
    </p:spTree>
    <p:extLst>
      <p:ext uri="{BB962C8B-B14F-4D97-AF65-F5344CB8AC3E}">
        <p14:creationId xmlns:p14="http://schemas.microsoft.com/office/powerpoint/2010/main" val="150675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fontScale="92500" lnSpcReduction="20000"/>
          </a:bodyPr>
          <a:lstStyle/>
          <a:p>
            <a:r>
              <a:rPr lang="en-US" dirty="0"/>
              <a:t>“Astronomers now find they have painted themselves into a corner because they have proven, by their own methods, that the world began abruptly in an act of creation to which you can trace the seeds of every star, every planet, every living thing in this cosmos and on the earth. And they have found that all this happened as a product of forces they cannot hope to discover. That there are what I or anyone would call supernatural forces at work is now, I think, a scientifically proven fact.” </a:t>
            </a:r>
            <a:br>
              <a:rPr lang="en-US" dirty="0"/>
            </a:br>
            <a:r>
              <a:rPr lang="en-US" dirty="0"/>
              <a:t>― </a:t>
            </a:r>
            <a:r>
              <a:rPr lang="en-US" b="1" dirty="0"/>
              <a:t>Robert Jastrow</a:t>
            </a:r>
            <a:endParaRPr lang="en-US" dirty="0"/>
          </a:p>
        </p:txBody>
      </p:sp>
    </p:spTree>
    <p:extLst>
      <p:ext uri="{BB962C8B-B14F-4D97-AF65-F5344CB8AC3E}">
        <p14:creationId xmlns:p14="http://schemas.microsoft.com/office/powerpoint/2010/main" val="109806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If anything exists now, there are only 3 possible explanations for something existing rather than nothing.</a:t>
            </a:r>
          </a:p>
        </p:txBody>
      </p:sp>
    </p:spTree>
    <p:extLst>
      <p:ext uri="{BB962C8B-B14F-4D97-AF65-F5344CB8AC3E}">
        <p14:creationId xmlns:p14="http://schemas.microsoft.com/office/powerpoint/2010/main" val="1066004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457200" y="601579"/>
            <a:ext cx="11239500" cy="5575384"/>
          </a:xfrm>
        </p:spPr>
        <p:txBody>
          <a:bodyPr>
            <a:normAutofit fontScale="92500" lnSpcReduction="20000"/>
          </a:bodyPr>
          <a:lstStyle/>
          <a:p>
            <a:r>
              <a:rPr lang="en-US" dirty="0"/>
              <a:t>Only 3 explanations for something existing rather than nothing</a:t>
            </a:r>
          </a:p>
          <a:p>
            <a:endParaRPr lang="en-US" dirty="0"/>
          </a:p>
          <a:p>
            <a:pPr marL="571500" indent="-571500">
              <a:buFont typeface="Arial" panose="020B0604020202020204" pitchFamily="34" charset="0"/>
              <a:buChar char="•"/>
            </a:pPr>
            <a:r>
              <a:rPr lang="en-US" dirty="0"/>
              <a:t>That which exists is Eternal (But all of science points to a beginning.)</a:t>
            </a:r>
          </a:p>
          <a:p>
            <a:pPr marL="571500" indent="-571500">
              <a:buFont typeface="Arial" panose="020B0604020202020204" pitchFamily="34" charset="0"/>
              <a:buChar char="•"/>
            </a:pPr>
            <a:r>
              <a:rPr lang="en-US" dirty="0"/>
              <a:t>It is Self-created (for something to create itself, it would have to be before it was. To be and to not to be at the same time in the same relationship violates the law of non-contradiction.)</a:t>
            </a:r>
          </a:p>
          <a:p>
            <a:pPr marL="571500" indent="-571500">
              <a:buFont typeface="Arial" panose="020B0604020202020204" pitchFamily="34" charset="0"/>
              <a:buChar char="•"/>
            </a:pPr>
            <a:r>
              <a:rPr lang="en-US" dirty="0"/>
              <a:t>Created by something that is eternal</a:t>
            </a:r>
          </a:p>
        </p:txBody>
      </p:sp>
    </p:spTree>
    <p:extLst>
      <p:ext uri="{BB962C8B-B14F-4D97-AF65-F5344CB8AC3E}">
        <p14:creationId xmlns:p14="http://schemas.microsoft.com/office/powerpoint/2010/main" val="4004300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Out of nothing, nothing comes.</a:t>
            </a:r>
          </a:p>
        </p:txBody>
      </p:sp>
    </p:spTree>
    <p:extLst>
      <p:ext uri="{BB962C8B-B14F-4D97-AF65-F5344CB8AC3E}">
        <p14:creationId xmlns:p14="http://schemas.microsoft.com/office/powerpoint/2010/main" val="62008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If anything exists now, that means something has always existed or nothing could exist.</a:t>
            </a:r>
          </a:p>
        </p:txBody>
      </p:sp>
    </p:spTree>
    <p:extLst>
      <p:ext uri="{BB962C8B-B14F-4D97-AF65-F5344CB8AC3E}">
        <p14:creationId xmlns:p14="http://schemas.microsoft.com/office/powerpoint/2010/main" val="1480079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Step 2</a:t>
            </a:r>
          </a:p>
          <a:p>
            <a:endParaRPr lang="en-US" dirty="0"/>
          </a:p>
          <a:p>
            <a:pPr algn="ctr"/>
            <a:r>
              <a:rPr lang="en-US" dirty="0"/>
              <a:t>Understand the evidence.</a:t>
            </a:r>
          </a:p>
          <a:p>
            <a:pPr algn="ctr"/>
            <a:endParaRPr lang="en-US" dirty="0"/>
          </a:p>
          <a:p>
            <a:pPr algn="ctr"/>
            <a:r>
              <a:rPr lang="en-US" dirty="0"/>
              <a:t>Irreducible Complexity</a:t>
            </a:r>
          </a:p>
          <a:p>
            <a:pPr algn="ctr"/>
            <a:r>
              <a:rPr lang="en-US" dirty="0"/>
              <a:t>Specific Complexity</a:t>
            </a:r>
          </a:p>
        </p:txBody>
      </p:sp>
    </p:spTree>
    <p:extLst>
      <p:ext uri="{BB962C8B-B14F-4D97-AF65-F5344CB8AC3E}">
        <p14:creationId xmlns:p14="http://schemas.microsoft.com/office/powerpoint/2010/main" val="9583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lnSpcReduction="10000"/>
          </a:bodyPr>
          <a:lstStyle/>
          <a:p>
            <a:r>
              <a:rPr lang="en-US" dirty="0"/>
              <a:t>1 Peter 3:15 </a:t>
            </a:r>
          </a:p>
          <a:p>
            <a:r>
              <a:rPr lang="en-US" dirty="0"/>
              <a:t>but in your hearts honor Christ the Lord as holy, always being prepared to make a defense to anyone who asks you for a reason for the hope that is in you; yet do it with gentleness and respect, </a:t>
            </a:r>
            <a:r>
              <a:rPr lang="en-US" baseline="30000" dirty="0"/>
              <a:t>16</a:t>
            </a:r>
            <a:r>
              <a:rPr lang="en-US" dirty="0"/>
              <a:t> having a good conscience, so that, when you are slandered, those who revile your good behavior in Christ may be put to shame.</a:t>
            </a:r>
          </a:p>
          <a:p>
            <a:endParaRPr lang="en-US" dirty="0"/>
          </a:p>
        </p:txBody>
      </p:sp>
      <p:cxnSp>
        <p:nvCxnSpPr>
          <p:cNvPr id="4" name="Straight Connector 3">
            <a:extLst>
              <a:ext uri="{FF2B5EF4-FFF2-40B4-BE49-F238E27FC236}">
                <a16:creationId xmlns:a16="http://schemas.microsoft.com/office/drawing/2014/main" id="{F4EBBDC0-02EF-4C3D-9899-F7E9BE6317F1}"/>
              </a:ext>
            </a:extLst>
          </p:cNvPr>
          <p:cNvCxnSpPr/>
          <p:nvPr/>
        </p:nvCxnSpPr>
        <p:spPr>
          <a:xfrm>
            <a:off x="2099733" y="2302933"/>
            <a:ext cx="7620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628A5C39-AF08-487F-944A-943E9F80C813}"/>
              </a:ext>
            </a:extLst>
          </p:cNvPr>
          <p:cNvCxnSpPr>
            <a:cxnSpLocks/>
          </p:cNvCxnSpPr>
          <p:nvPr/>
        </p:nvCxnSpPr>
        <p:spPr>
          <a:xfrm>
            <a:off x="838200" y="2877364"/>
            <a:ext cx="1028934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F387A907-5D28-4441-BD02-C1F38CAD2E7B}"/>
              </a:ext>
            </a:extLst>
          </p:cNvPr>
          <p:cNvCxnSpPr>
            <a:cxnSpLocks/>
          </p:cNvCxnSpPr>
          <p:nvPr/>
        </p:nvCxnSpPr>
        <p:spPr>
          <a:xfrm>
            <a:off x="838200" y="3422487"/>
            <a:ext cx="6083105" cy="65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94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rreducible complexity">
            <a:extLst>
              <a:ext uri="{FF2B5EF4-FFF2-40B4-BE49-F238E27FC236}">
                <a16:creationId xmlns:a16="http://schemas.microsoft.com/office/drawing/2014/main" id="{86406560-89B7-4C30-B99E-34EA0F12E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78" y="-101226"/>
            <a:ext cx="9341525" cy="698033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njbiblescience.org/top/img7.jpg">
            <a:extLst>
              <a:ext uri="{FF2B5EF4-FFF2-40B4-BE49-F238E27FC236}">
                <a16:creationId xmlns:a16="http://schemas.microsoft.com/office/drawing/2014/main" id="{461697A9-41B2-4DCA-9612-B743E846C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377" y="-135467"/>
            <a:ext cx="9352771" cy="7014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3923E9-6FF9-4038-A229-545D1FBB383F}"/>
              </a:ext>
            </a:extLst>
          </p:cNvPr>
          <p:cNvSpPr txBox="1"/>
          <p:nvPr/>
        </p:nvSpPr>
        <p:spPr>
          <a:xfrm>
            <a:off x="1799924" y="298383"/>
            <a:ext cx="1193533" cy="78927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599818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8"/>
            <a:ext cx="10515600" cy="6256421"/>
          </a:xfrm>
        </p:spPr>
        <p:txBody>
          <a:bodyPr>
            <a:normAutofit lnSpcReduction="10000"/>
          </a:bodyPr>
          <a:lstStyle/>
          <a:p>
            <a:r>
              <a:rPr lang="en-US" dirty="0"/>
              <a:t>Michael </a:t>
            </a:r>
            <a:r>
              <a:rPr lang="en-US" dirty="0" err="1"/>
              <a:t>Behe</a:t>
            </a:r>
            <a:r>
              <a:rPr lang="en-US" dirty="0"/>
              <a:t>:  Darwin’s Black Box</a:t>
            </a:r>
          </a:p>
          <a:p>
            <a:endParaRPr lang="en-US" dirty="0"/>
          </a:p>
          <a:p>
            <a:endParaRPr lang="en-US" dirty="0"/>
          </a:p>
          <a:p>
            <a:endParaRPr lang="en-US" dirty="0"/>
          </a:p>
          <a:p>
            <a:endParaRPr lang="en-US" dirty="0"/>
          </a:p>
          <a:p>
            <a:endParaRPr lang="en-US" dirty="0"/>
          </a:p>
          <a:p>
            <a:endParaRPr lang="en-US" dirty="0"/>
          </a:p>
          <a:p>
            <a:endParaRPr lang="en-US" dirty="0"/>
          </a:p>
          <a:p>
            <a:r>
              <a:rPr lang="en-US" dirty="0"/>
              <a:t>Some functions could not build up gradually.</a:t>
            </a:r>
          </a:p>
        </p:txBody>
      </p:sp>
      <p:pic>
        <p:nvPicPr>
          <p:cNvPr id="4" name="Picture 2" descr="Related image">
            <a:extLst>
              <a:ext uri="{FF2B5EF4-FFF2-40B4-BE49-F238E27FC236}">
                <a16:creationId xmlns:a16="http://schemas.microsoft.com/office/drawing/2014/main" id="{BEA9212F-472B-4B8D-84DE-F28DFA2D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7" y="1470928"/>
            <a:ext cx="10905066" cy="408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0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That that critics refuse to accept (effective) falsification also means that critics are placing Darwinian evolution in an effectively unfalsifiable position, where no level of complexity can falsify it. Proponents of </a:t>
            </a:r>
            <a:r>
              <a:rPr lang="en-US" u="sng" dirty="0"/>
              <a:t>Darwinism are effectively arguing that if an explanation is merely possible, then it defeats counter-arguments.</a:t>
            </a:r>
            <a:r>
              <a:rPr lang="en-US" dirty="0"/>
              <a:t>   </a:t>
            </a:r>
            <a:r>
              <a:rPr lang="en-US" sz="3600" dirty="0"/>
              <a:t>Casey Luskin</a:t>
            </a:r>
            <a:endParaRPr lang="en-US" dirty="0"/>
          </a:p>
        </p:txBody>
      </p:sp>
    </p:spTree>
    <p:extLst>
      <p:ext uri="{BB962C8B-B14F-4D97-AF65-F5344CB8AC3E}">
        <p14:creationId xmlns:p14="http://schemas.microsoft.com/office/powerpoint/2010/main" val="1713889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i="1" dirty="0"/>
              <a:t> The question should not be, </a:t>
            </a:r>
          </a:p>
          <a:p>
            <a:endParaRPr lang="en-US" sz="1800" i="1" dirty="0"/>
          </a:p>
          <a:p>
            <a:pPr algn="ctr"/>
            <a:r>
              <a:rPr lang="en-US" i="1" dirty="0"/>
              <a:t>“Is this scenario possible?” </a:t>
            </a:r>
          </a:p>
          <a:p>
            <a:endParaRPr lang="en-US" sz="2400" i="1" dirty="0"/>
          </a:p>
          <a:p>
            <a:r>
              <a:rPr lang="en-US" i="1" dirty="0"/>
              <a:t>The question should be, </a:t>
            </a:r>
          </a:p>
          <a:p>
            <a:endParaRPr lang="en-US" sz="1800" i="1" dirty="0"/>
          </a:p>
          <a:p>
            <a:pPr algn="ctr"/>
            <a:r>
              <a:rPr lang="en-US" i="1" dirty="0"/>
              <a:t>“Is this possibility a plausible scientific hypothesis?”</a:t>
            </a:r>
            <a:endParaRPr lang="en-US" dirty="0"/>
          </a:p>
        </p:txBody>
      </p:sp>
    </p:spTree>
    <p:extLst>
      <p:ext uri="{BB962C8B-B14F-4D97-AF65-F5344CB8AC3E}">
        <p14:creationId xmlns:p14="http://schemas.microsoft.com/office/powerpoint/2010/main" val="42663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anim calcmode="lin" valueType="num">
                                      <p:cBhvr>
                                        <p:cTn id="1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anim calcmode="lin" valueType="num">
                                      <p:cBhvr>
                                        <p:cTn id="2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i="1" dirty="0"/>
              <a:t>But at some point our reluctance to exclude any possibility becomes stultifying to operational science. Falsification is critical to narrowing down the list of serious possibilities. Almost all hypotheses are possible. Few of them wind up being helpful and scientific ally productive.</a:t>
            </a:r>
            <a:endParaRPr lang="en-US" dirty="0"/>
          </a:p>
        </p:txBody>
      </p:sp>
      <p:cxnSp>
        <p:nvCxnSpPr>
          <p:cNvPr id="4" name="Straight Connector 3">
            <a:extLst>
              <a:ext uri="{FF2B5EF4-FFF2-40B4-BE49-F238E27FC236}">
                <a16:creationId xmlns:a16="http://schemas.microsoft.com/office/drawing/2014/main" id="{AA355E60-51BA-42D8-9090-F6A65BE0A33C}"/>
              </a:ext>
            </a:extLst>
          </p:cNvPr>
          <p:cNvCxnSpPr>
            <a:cxnSpLocks/>
          </p:cNvCxnSpPr>
          <p:nvPr/>
        </p:nvCxnSpPr>
        <p:spPr>
          <a:xfrm>
            <a:off x="3832281" y="3602344"/>
            <a:ext cx="5792982"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42E6C518-5140-4C6C-8D71-07630A8F6739}"/>
              </a:ext>
            </a:extLst>
          </p:cNvPr>
          <p:cNvCxnSpPr>
            <a:cxnSpLocks/>
          </p:cNvCxnSpPr>
          <p:nvPr/>
        </p:nvCxnSpPr>
        <p:spPr>
          <a:xfrm>
            <a:off x="838200" y="4199110"/>
            <a:ext cx="990359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920EE7E0-C935-4761-811C-185FF2A6835A}"/>
              </a:ext>
            </a:extLst>
          </p:cNvPr>
          <p:cNvCxnSpPr>
            <a:cxnSpLocks/>
          </p:cNvCxnSpPr>
          <p:nvPr/>
        </p:nvCxnSpPr>
        <p:spPr>
          <a:xfrm>
            <a:off x="935077" y="4872879"/>
            <a:ext cx="6360872"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519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10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1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12E50C-9BC5-4729-8D57-E40AF2FDBA1C}"/>
              </a:ext>
            </a:extLst>
          </p:cNvPr>
          <p:cNvSpPr txBox="1"/>
          <p:nvPr/>
        </p:nvSpPr>
        <p:spPr>
          <a:xfrm>
            <a:off x="838200" y="2065832"/>
            <a:ext cx="10890956" cy="1323439"/>
          </a:xfrm>
          <a:prstGeom prst="rect">
            <a:avLst/>
          </a:prstGeom>
          <a:noFill/>
        </p:spPr>
        <p:txBody>
          <a:bodyPr wrap="square" rtlCol="0">
            <a:spAutoFit/>
          </a:bodyPr>
          <a:lstStyle/>
          <a:p>
            <a:r>
              <a:rPr lang="en-US" sz="4000" i="1" dirty="0">
                <a:solidFill>
                  <a:schemeClr val="bg1"/>
                </a:solidFill>
              </a:rPr>
              <a:t>Just because a hypothesis is possible should not grant that hypothesis scientific respectability.</a:t>
            </a:r>
            <a:endParaRPr lang="en-US" sz="1600" dirty="0">
              <a:solidFill>
                <a:schemeClr val="bg1"/>
              </a:solidFill>
            </a:endParaRPr>
          </a:p>
        </p:txBody>
      </p:sp>
    </p:spTree>
    <p:extLst>
      <p:ext uri="{BB962C8B-B14F-4D97-AF65-F5344CB8AC3E}">
        <p14:creationId xmlns:p14="http://schemas.microsoft.com/office/powerpoint/2010/main" val="1814727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endParaRPr lang="en-US" b="1" dirty="0"/>
          </a:p>
          <a:p>
            <a:pPr algn="ctr"/>
            <a:endParaRPr lang="en-US" b="1" dirty="0"/>
          </a:p>
          <a:p>
            <a:pPr algn="ctr"/>
            <a:r>
              <a:rPr lang="en-US" b="1" dirty="0"/>
              <a:t>Specified complexity </a:t>
            </a:r>
            <a:endParaRPr lang="en-US" dirty="0"/>
          </a:p>
        </p:txBody>
      </p:sp>
    </p:spTree>
    <p:extLst>
      <p:ext uri="{BB962C8B-B14F-4D97-AF65-F5344CB8AC3E}">
        <p14:creationId xmlns:p14="http://schemas.microsoft.com/office/powerpoint/2010/main" val="3103783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To qualify as CSI (complex specified Info), the information must be both complex and specified. The letter "A," for example, is specific but not complex. A string of random letters such as "</a:t>
            </a:r>
            <a:r>
              <a:rPr lang="en-US" dirty="0" err="1"/>
              <a:t>slfkjwer</a:t>
            </a:r>
            <a:r>
              <a:rPr lang="en-US" dirty="0"/>
              <a:t>," on the other hand, is complex but not necessarily specific. A Shakespearean sonnet, however, is both complex and specific.</a:t>
            </a:r>
          </a:p>
        </p:txBody>
      </p:sp>
    </p:spTree>
    <p:extLst>
      <p:ext uri="{BB962C8B-B14F-4D97-AF65-F5344CB8AC3E}">
        <p14:creationId xmlns:p14="http://schemas.microsoft.com/office/powerpoint/2010/main" val="103363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The human genome is made up of some 3 billion DNA base pairs and contains about 25,000 genes. DNA is obviously complex. The fact that humans always give birth to humans and not chimpanzees or naked mole rats shows that DNA is also specific.</a:t>
            </a:r>
          </a:p>
        </p:txBody>
      </p:sp>
    </p:spTree>
    <p:extLst>
      <p:ext uri="{BB962C8B-B14F-4D97-AF65-F5344CB8AC3E}">
        <p14:creationId xmlns:p14="http://schemas.microsoft.com/office/powerpoint/2010/main" val="304254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The fact that CSI exists in nature is evidence for design because intelligence is necessary to produce CSI. </a:t>
            </a:r>
          </a:p>
        </p:txBody>
      </p:sp>
    </p:spTree>
    <p:extLst>
      <p:ext uri="{BB962C8B-B14F-4D97-AF65-F5344CB8AC3E}">
        <p14:creationId xmlns:p14="http://schemas.microsoft.com/office/powerpoint/2010/main" val="253778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r>
              <a:rPr lang="en-US" dirty="0"/>
              <a:t>The Four Horseman of the evolutionary apocalypse: </a:t>
            </a:r>
          </a:p>
          <a:p>
            <a:pPr marL="742950" indent="-742950">
              <a:buFont typeface="+mj-lt"/>
              <a:buAutoNum type="arabicPeriod"/>
            </a:pPr>
            <a:r>
              <a:rPr lang="en-US" dirty="0"/>
              <a:t>Friedrich Nietzsche</a:t>
            </a:r>
          </a:p>
          <a:p>
            <a:pPr marL="742950" indent="-742950">
              <a:buFont typeface="+mj-lt"/>
              <a:buAutoNum type="arabicPeriod"/>
            </a:pPr>
            <a:r>
              <a:rPr lang="en-US" dirty="0"/>
              <a:t>Karl Marx</a:t>
            </a:r>
          </a:p>
          <a:p>
            <a:pPr marL="742950" indent="-742950">
              <a:buFont typeface="+mj-lt"/>
              <a:buAutoNum type="arabicPeriod"/>
            </a:pPr>
            <a:r>
              <a:rPr lang="en-US" dirty="0"/>
              <a:t>Charles Darwin </a:t>
            </a:r>
          </a:p>
          <a:p>
            <a:pPr marL="742950" indent="-742950">
              <a:buFont typeface="+mj-lt"/>
              <a:buAutoNum type="arabicPeriod"/>
            </a:pPr>
            <a:r>
              <a:rPr lang="en-US" dirty="0"/>
              <a:t>Sigmund Freud </a:t>
            </a:r>
          </a:p>
          <a:p>
            <a:pPr marL="742950" indent="-742950">
              <a:buFont typeface="+mj-lt"/>
              <a:buAutoNum type="arabicPeriod"/>
            </a:pPr>
            <a:endParaRPr lang="en-US" dirty="0"/>
          </a:p>
        </p:txBody>
      </p:sp>
    </p:spTree>
    <p:extLst>
      <p:ext uri="{BB962C8B-B14F-4D97-AF65-F5344CB8AC3E}">
        <p14:creationId xmlns:p14="http://schemas.microsoft.com/office/powerpoint/2010/main" val="2352467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endParaRPr lang="en-US" dirty="0"/>
          </a:p>
          <a:p>
            <a:pPr algn="ctr"/>
            <a:endParaRPr lang="en-US" dirty="0"/>
          </a:p>
          <a:p>
            <a:pPr algn="ctr"/>
            <a:r>
              <a:rPr lang="en-US" dirty="0"/>
              <a:t>Opponents of Intelligent Design offer few answers…</a:t>
            </a:r>
          </a:p>
        </p:txBody>
      </p:sp>
    </p:spTree>
    <p:extLst>
      <p:ext uri="{BB962C8B-B14F-4D97-AF65-F5344CB8AC3E}">
        <p14:creationId xmlns:p14="http://schemas.microsoft.com/office/powerpoint/2010/main" val="119428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dirty="0"/>
              <a:t>"The most basic problem [with ID] is that it's utterly boring," said William </a:t>
            </a:r>
            <a:r>
              <a:rPr lang="en-US" dirty="0" err="1"/>
              <a:t>Provine</a:t>
            </a:r>
            <a:r>
              <a:rPr lang="en-US" dirty="0"/>
              <a:t>, a science historian at Cornell University in New York. "Everything that's complicated or interesting about biology has a very simple explanation: ID did it.“</a:t>
            </a:r>
          </a:p>
          <a:p>
            <a:endParaRPr lang="en-US" dirty="0"/>
          </a:p>
          <a:p>
            <a:r>
              <a:rPr lang="en-US" dirty="0"/>
              <a:t>Science on NBC news</a:t>
            </a:r>
          </a:p>
        </p:txBody>
      </p:sp>
    </p:spTree>
    <p:extLst>
      <p:ext uri="{BB962C8B-B14F-4D97-AF65-F5344CB8AC3E}">
        <p14:creationId xmlns:p14="http://schemas.microsoft.com/office/powerpoint/2010/main" val="1251571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a:bodyPr>
          <a:lstStyle/>
          <a:p>
            <a:r>
              <a:rPr lang="en-US" dirty="0"/>
              <a:t>The scientific community believes that all things can be explained with:</a:t>
            </a:r>
          </a:p>
          <a:p>
            <a:endParaRPr lang="en-US" dirty="0"/>
          </a:p>
          <a:p>
            <a:pPr marL="571500" indent="-571500">
              <a:buFont typeface="Arial" panose="020B0604020202020204" pitchFamily="34" charset="0"/>
              <a:buChar char="•"/>
            </a:pPr>
            <a:r>
              <a:rPr lang="en-US" dirty="0"/>
              <a:t>Time</a:t>
            </a:r>
          </a:p>
          <a:p>
            <a:pPr marL="571500" indent="-571500">
              <a:buFont typeface="Arial" panose="020B0604020202020204" pitchFamily="34" charset="0"/>
              <a:buChar char="•"/>
            </a:pPr>
            <a:r>
              <a:rPr lang="en-US" dirty="0"/>
              <a:t>Random mutation</a:t>
            </a:r>
          </a:p>
          <a:p>
            <a:pPr marL="571500" indent="-571500">
              <a:buFont typeface="Arial" panose="020B0604020202020204" pitchFamily="34" charset="0"/>
              <a:buChar char="•"/>
            </a:pPr>
            <a:endParaRPr lang="en-US" dirty="0"/>
          </a:p>
          <a:p>
            <a:pPr algn="ctr"/>
            <a:r>
              <a:rPr lang="en-US" i="1" dirty="0"/>
              <a:t>“Mere possibility is not an adequate basis for asserting scientific plausibility.”</a:t>
            </a: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8EA12BB5-B279-48AF-B5AB-78CA06ADC178}"/>
              </a:ext>
            </a:extLst>
          </p:cNvPr>
          <p:cNvCxnSpPr/>
          <p:nvPr/>
        </p:nvCxnSpPr>
        <p:spPr>
          <a:xfrm>
            <a:off x="6738151" y="1145219"/>
            <a:ext cx="18643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r>
              <a:rPr lang="en-US" dirty="0"/>
              <a:t>There are too many unanswered questions.</a:t>
            </a:r>
          </a:p>
          <a:p>
            <a:pPr algn="ctr"/>
            <a:endParaRPr lang="en-US" dirty="0"/>
          </a:p>
          <a:p>
            <a:pPr algn="ctr"/>
            <a:r>
              <a:rPr lang="en-US" dirty="0"/>
              <a:t>Questions they do not want to answer.</a:t>
            </a:r>
          </a:p>
        </p:txBody>
      </p:sp>
    </p:spTree>
    <p:extLst>
      <p:ext uri="{BB962C8B-B14F-4D97-AF65-F5344CB8AC3E}">
        <p14:creationId xmlns:p14="http://schemas.microsoft.com/office/powerpoint/2010/main" val="34253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r>
              <a:rPr lang="en-US" dirty="0"/>
              <a:t>We have a reasonable faith.</a:t>
            </a:r>
          </a:p>
          <a:p>
            <a:pPr algn="ctr"/>
            <a:endParaRPr lang="en-US" dirty="0"/>
          </a:p>
          <a:p>
            <a:pPr algn="ctr"/>
            <a:r>
              <a:rPr lang="en-US" dirty="0"/>
              <a:t>Faith is the evidence of things not seen.</a:t>
            </a:r>
          </a:p>
        </p:txBody>
      </p:sp>
    </p:spTree>
    <p:extLst>
      <p:ext uri="{BB962C8B-B14F-4D97-AF65-F5344CB8AC3E}">
        <p14:creationId xmlns:p14="http://schemas.microsoft.com/office/powerpoint/2010/main" val="3824358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1202184" y="566069"/>
            <a:ext cx="10515600" cy="5575384"/>
          </a:xfrm>
        </p:spPr>
        <p:txBody>
          <a:bodyPr/>
          <a:lstStyle/>
          <a:p>
            <a:endParaRPr lang="en-US" dirty="0"/>
          </a:p>
          <a:p>
            <a:endParaRPr lang="en-US" dirty="0"/>
          </a:p>
          <a:p>
            <a:pPr algn="ctr"/>
            <a:r>
              <a:rPr lang="en-US" dirty="0"/>
              <a:t>Aesthetics—why beauty?  Is such beauty the product of random mutation?</a:t>
            </a:r>
          </a:p>
        </p:txBody>
      </p:sp>
    </p:spTree>
    <p:extLst>
      <p:ext uri="{BB962C8B-B14F-4D97-AF65-F5344CB8AC3E}">
        <p14:creationId xmlns:p14="http://schemas.microsoft.com/office/powerpoint/2010/main" val="278107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algn="ctr"/>
            <a:r>
              <a:rPr lang="en-US" dirty="0"/>
              <a:t>Is this by accident?  </a:t>
            </a:r>
          </a:p>
          <a:p>
            <a:pPr algn="ctr"/>
            <a:endParaRPr lang="en-US" dirty="0"/>
          </a:p>
          <a:p>
            <a:pPr algn="ctr"/>
            <a:r>
              <a:rPr lang="en-US" dirty="0"/>
              <a:t>Did random mutation and time produce this effect?</a:t>
            </a:r>
          </a:p>
        </p:txBody>
      </p:sp>
    </p:spTree>
    <p:extLst>
      <p:ext uri="{BB962C8B-B14F-4D97-AF65-F5344CB8AC3E}">
        <p14:creationId xmlns:p14="http://schemas.microsoft.com/office/powerpoint/2010/main" val="3016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Why the Christian God?</a:t>
            </a:r>
          </a:p>
          <a:p>
            <a:endParaRPr lang="en-US" dirty="0"/>
          </a:p>
          <a:p>
            <a:endParaRPr lang="en-US" dirty="0"/>
          </a:p>
        </p:txBody>
      </p:sp>
    </p:spTree>
    <p:extLst>
      <p:ext uri="{BB962C8B-B14F-4D97-AF65-F5344CB8AC3E}">
        <p14:creationId xmlns:p14="http://schemas.microsoft.com/office/powerpoint/2010/main" val="880475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marL="571500" indent="-571500">
              <a:buFont typeface="Arial" panose="020B0604020202020204" pitchFamily="34" charset="0"/>
              <a:buChar char="•"/>
            </a:pPr>
            <a:r>
              <a:rPr lang="en-US" dirty="0"/>
              <a:t>Christian doctrine is broadly compatible with scientific accounts of our origins. </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God’s omnipotence and perfection are evident through the laws of nature, all of which are finely tuned to allow life to develop. </a:t>
            </a:r>
          </a:p>
          <a:p>
            <a:endParaRPr lang="en-US" dirty="0"/>
          </a:p>
        </p:txBody>
      </p:sp>
    </p:spTree>
    <p:extLst>
      <p:ext uri="{BB962C8B-B14F-4D97-AF65-F5344CB8AC3E}">
        <p14:creationId xmlns:p14="http://schemas.microsoft.com/office/powerpoint/2010/main" val="1288465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marL="571500" indent="-571500">
              <a:buFont typeface="Arial" panose="020B0604020202020204" pitchFamily="34" charset="0"/>
              <a:buChar char="•"/>
            </a:pPr>
            <a:r>
              <a:rPr lang="en-US" dirty="0"/>
              <a:t>Our ability to love others and engage in meaningful relationships is therefore consistent with the existence of a loving God. And although radical altruism challenges evolutionary explanation, it resonates nicely with Christianity. </a:t>
            </a:r>
          </a:p>
        </p:txBody>
      </p:sp>
    </p:spTree>
    <p:extLst>
      <p:ext uri="{BB962C8B-B14F-4D97-AF65-F5344CB8AC3E}">
        <p14:creationId xmlns:p14="http://schemas.microsoft.com/office/powerpoint/2010/main" val="272503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The Four Horseman of the New Atheist Apocalypse:</a:t>
            </a:r>
          </a:p>
          <a:p>
            <a:pPr marL="571500" indent="-571500">
              <a:buFont typeface="Arial" panose="020B0604020202020204" pitchFamily="34" charset="0"/>
              <a:buChar char="•"/>
            </a:pPr>
            <a:r>
              <a:rPr lang="en-US" dirty="0"/>
              <a:t>Richard Dawkins</a:t>
            </a:r>
          </a:p>
          <a:p>
            <a:pPr marL="571500" indent="-571500">
              <a:buFont typeface="Arial" panose="020B0604020202020204" pitchFamily="34" charset="0"/>
              <a:buChar char="•"/>
            </a:pPr>
            <a:r>
              <a:rPr lang="en-US" dirty="0"/>
              <a:t>Daniel Dennett</a:t>
            </a:r>
          </a:p>
          <a:p>
            <a:pPr marL="571500" indent="-571500">
              <a:buFont typeface="Arial" panose="020B0604020202020204" pitchFamily="34" charset="0"/>
              <a:buChar char="•"/>
            </a:pPr>
            <a:r>
              <a:rPr lang="en-US" dirty="0"/>
              <a:t>Sam Harris</a:t>
            </a:r>
          </a:p>
          <a:p>
            <a:pPr marL="571500" indent="-571500">
              <a:buFont typeface="Arial" panose="020B0604020202020204" pitchFamily="34" charset="0"/>
              <a:buChar char="•"/>
            </a:pPr>
            <a:r>
              <a:rPr lang="en-US" dirty="0"/>
              <a:t>Christopher Hitchens</a:t>
            </a:r>
          </a:p>
        </p:txBody>
      </p:sp>
      <p:pic>
        <p:nvPicPr>
          <p:cNvPr id="1026" name="Picture 2" descr="Image result for youtube logo">
            <a:extLst>
              <a:ext uri="{FF2B5EF4-FFF2-40B4-BE49-F238E27FC236}">
                <a16:creationId xmlns:a16="http://schemas.microsoft.com/office/drawing/2014/main" id="{155792FB-FFF5-4305-A53B-5FFA6186F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444" y="1896257"/>
            <a:ext cx="3955194" cy="24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pPr marL="571500" indent="-571500">
              <a:buFont typeface="Arial" panose="020B0604020202020204" pitchFamily="34" charset="0"/>
              <a:buChar char="•"/>
            </a:pPr>
            <a:r>
              <a:rPr lang="en-US" dirty="0"/>
              <a:t>The simple fact that we have the intellect and skills to inquire and test and make scientific discoveries is remarkable. But with a rational, all powerful God in whose image we are made, it is no surprise that we are able and eager to make scientific sense of the world around us. </a:t>
            </a:r>
          </a:p>
        </p:txBody>
      </p:sp>
    </p:spTree>
    <p:extLst>
      <p:ext uri="{BB962C8B-B14F-4D97-AF65-F5344CB8AC3E}">
        <p14:creationId xmlns:p14="http://schemas.microsoft.com/office/powerpoint/2010/main" val="1187860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Application</a:t>
            </a:r>
          </a:p>
          <a:p>
            <a:pPr marL="571500" indent="-571500">
              <a:buFont typeface="Arial" panose="020B0604020202020204" pitchFamily="34" charset="0"/>
              <a:buChar char="•"/>
            </a:pPr>
            <a:r>
              <a:rPr lang="en-US" dirty="0"/>
              <a:t>Teach the truth</a:t>
            </a:r>
          </a:p>
          <a:p>
            <a:pPr marL="571500" indent="-571500">
              <a:buFont typeface="Arial" panose="020B0604020202020204" pitchFamily="34" charset="0"/>
              <a:buChar char="•"/>
            </a:pPr>
            <a:r>
              <a:rPr lang="en-US" dirty="0"/>
              <a:t>Practice with them—role play</a:t>
            </a:r>
          </a:p>
          <a:p>
            <a:pPr marL="571500" indent="-571500">
              <a:buFont typeface="Arial" panose="020B0604020202020204" pitchFamily="34" charset="0"/>
              <a:buChar char="•"/>
            </a:pPr>
            <a:r>
              <a:rPr lang="en-US" dirty="0"/>
              <a:t>Teach them Jesus’ method– answer questions with questions.</a:t>
            </a:r>
          </a:p>
        </p:txBody>
      </p:sp>
    </p:spTree>
    <p:extLst>
      <p:ext uri="{BB962C8B-B14F-4D97-AF65-F5344CB8AC3E}">
        <p14:creationId xmlns:p14="http://schemas.microsoft.com/office/powerpoint/2010/main" val="253913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normAutofit fontScale="92500" lnSpcReduction="10000"/>
          </a:bodyPr>
          <a:lstStyle/>
          <a:p>
            <a:r>
              <a:rPr lang="en-US" dirty="0"/>
              <a:t>Summary</a:t>
            </a:r>
          </a:p>
          <a:p>
            <a:endParaRPr lang="en-US" dirty="0"/>
          </a:p>
          <a:p>
            <a:pPr marL="571500" indent="-571500">
              <a:buFont typeface="Arial" panose="020B0604020202020204" pitchFamily="34" charset="0"/>
              <a:buChar char="•"/>
            </a:pPr>
            <a:r>
              <a:rPr lang="en-US" dirty="0"/>
              <a:t>Out of nothing, nothing comes. So something had to always be: God.</a:t>
            </a:r>
          </a:p>
          <a:p>
            <a:pPr marL="571500" indent="-571500">
              <a:buFont typeface="Arial" panose="020B0604020202020204" pitchFamily="34" charset="0"/>
              <a:buChar char="•"/>
            </a:pPr>
            <a:r>
              <a:rPr lang="en-US" dirty="0"/>
              <a:t>the laws of the </a:t>
            </a:r>
            <a:r>
              <a:rPr lang="en-US"/>
              <a:t>universe demand a law maker.</a:t>
            </a:r>
            <a:endParaRPr lang="en-US" dirty="0"/>
          </a:p>
          <a:p>
            <a:pPr marL="571500" indent="-571500">
              <a:buFont typeface="Arial" panose="020B0604020202020204" pitchFamily="34" charset="0"/>
              <a:buChar char="•"/>
            </a:pPr>
            <a:r>
              <a:rPr lang="en-US" dirty="0"/>
              <a:t>The universe had a beginning. Someone started it: God</a:t>
            </a:r>
          </a:p>
          <a:p>
            <a:pPr marL="571500" indent="-571500">
              <a:buFont typeface="Arial" panose="020B0604020202020204" pitchFamily="34" charset="0"/>
              <a:buChar char="•"/>
            </a:pPr>
            <a:r>
              <a:rPr lang="en-US" i="1" dirty="0"/>
              <a:t>Possibility is not an adequate basis for plausibility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846586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endParaRPr lang="en-US" dirty="0"/>
          </a:p>
        </p:txBody>
      </p:sp>
    </p:spTree>
    <p:extLst>
      <p:ext uri="{BB962C8B-B14F-4D97-AF65-F5344CB8AC3E}">
        <p14:creationId xmlns:p14="http://schemas.microsoft.com/office/powerpoint/2010/main" val="2952158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endParaRPr lang="en-US" dirty="0"/>
          </a:p>
        </p:txBody>
      </p:sp>
    </p:spTree>
    <p:extLst>
      <p:ext uri="{BB962C8B-B14F-4D97-AF65-F5344CB8AC3E}">
        <p14:creationId xmlns:p14="http://schemas.microsoft.com/office/powerpoint/2010/main" val="394740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endParaRPr lang="en-US" dirty="0"/>
          </a:p>
        </p:txBody>
      </p:sp>
    </p:spTree>
    <p:extLst>
      <p:ext uri="{BB962C8B-B14F-4D97-AF65-F5344CB8AC3E}">
        <p14:creationId xmlns:p14="http://schemas.microsoft.com/office/powerpoint/2010/main" val="2713856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endParaRPr lang="en-US" dirty="0"/>
          </a:p>
        </p:txBody>
      </p:sp>
    </p:spTree>
    <p:extLst>
      <p:ext uri="{BB962C8B-B14F-4D97-AF65-F5344CB8AC3E}">
        <p14:creationId xmlns:p14="http://schemas.microsoft.com/office/powerpoint/2010/main" val="67425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Dawkins– The God Delusion</a:t>
            </a:r>
          </a:p>
          <a:p>
            <a:r>
              <a:rPr lang="en-US" dirty="0"/>
              <a:t>“Faith can be very, very dangerous, and deliberately to implant it into the vulnerable mind of an innocent child is a grievous wrong.”</a:t>
            </a:r>
          </a:p>
        </p:txBody>
      </p:sp>
      <p:pic>
        <p:nvPicPr>
          <p:cNvPr id="4" name="Picture 4" descr="Image result for richard dawkins books">
            <a:extLst>
              <a:ext uri="{FF2B5EF4-FFF2-40B4-BE49-F238E27FC236}">
                <a16:creationId xmlns:a16="http://schemas.microsoft.com/office/drawing/2014/main" id="{AEFDCEB1-4351-42AC-886B-AB7806AFA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8427">
            <a:off x="8358594" y="3702778"/>
            <a:ext cx="1528763"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9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Dennett—</a:t>
            </a:r>
          </a:p>
          <a:p>
            <a:r>
              <a:rPr lang="en-US" dirty="0"/>
              <a:t>Darwinism is the universal acid.  Once fully understood, every other truth claim will cease to hold power and cease to have credibility.</a:t>
            </a:r>
          </a:p>
        </p:txBody>
      </p:sp>
      <p:pic>
        <p:nvPicPr>
          <p:cNvPr id="4098" name="Picture 2" descr="Image result for daniel dennett books">
            <a:extLst>
              <a:ext uri="{FF2B5EF4-FFF2-40B4-BE49-F238E27FC236}">
                <a16:creationId xmlns:a16="http://schemas.microsoft.com/office/drawing/2014/main" id="{13FE711C-7E68-4341-A419-33A40434B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897" y="3878816"/>
            <a:ext cx="1424618" cy="220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8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0B48-995C-464B-AB1D-F82394C10BCF}"/>
              </a:ext>
            </a:extLst>
          </p:cNvPr>
          <p:cNvSpPr>
            <a:spLocks noGrp="1"/>
          </p:cNvSpPr>
          <p:nvPr>
            <p:ph idx="1"/>
          </p:nvPr>
        </p:nvSpPr>
        <p:spPr>
          <a:xfrm>
            <a:off x="838200" y="601579"/>
            <a:ext cx="10515600" cy="5575384"/>
          </a:xfrm>
        </p:spPr>
        <p:txBody>
          <a:bodyPr/>
          <a:lstStyle/>
          <a:p>
            <a:r>
              <a:rPr lang="en-US" dirty="0"/>
              <a:t>Harris—</a:t>
            </a:r>
          </a:p>
          <a:p>
            <a:r>
              <a:rPr lang="en-US" dirty="0"/>
              <a:t>We have allowed religion to continue as a private matter when we ought to have recognized it as a public danger.</a:t>
            </a:r>
          </a:p>
          <a:p>
            <a:endParaRPr lang="en-US" dirty="0"/>
          </a:p>
        </p:txBody>
      </p:sp>
      <p:pic>
        <p:nvPicPr>
          <p:cNvPr id="2050" name="Picture 2" descr="Image result for sam harris books">
            <a:extLst>
              <a:ext uri="{FF2B5EF4-FFF2-40B4-BE49-F238E27FC236}">
                <a16:creationId xmlns:a16="http://schemas.microsoft.com/office/drawing/2014/main" id="{5DDABF6A-999F-42D3-80E7-432ADC01C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801" y="2965436"/>
            <a:ext cx="2178632" cy="329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2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2272</Words>
  <Application>Microsoft Office PowerPoint</Application>
  <PresentationFormat>Widescreen</PresentationFormat>
  <Paragraphs>243</Paragraphs>
  <Slides>66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The Basics of Defending the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Defending the Faith</dc:title>
  <dc:creator>Randy Gaumer</dc:creator>
  <cp:lastModifiedBy>Randy Gaumer</cp:lastModifiedBy>
  <cp:revision>1</cp:revision>
  <dcterms:created xsi:type="dcterms:W3CDTF">2019-03-27T18:16:35Z</dcterms:created>
  <dcterms:modified xsi:type="dcterms:W3CDTF">2019-04-05T15:51:12Z</dcterms:modified>
</cp:coreProperties>
</file>