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61" r:id="rId5"/>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143500" type="screen16x9"/>
  <p:notesSz cx="6858000" cy="9144000"/>
  <p:embeddedFontLst>
    <p:embeddedFont>
      <p:font typeface="Helvetica Neue" panose="020B060402020202020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Raleway" pitchFamily="2" charset="0"/>
      <p:regular r:id="rId35"/>
      <p:bold r:id="rId36"/>
      <p:italic r:id="rId37"/>
      <p:boldItalic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EA037-D8EB-EC30-785B-F580AB5B2C2C}" v="13" dt="2024-02-09T14:43:19.152"/>
  </p1510:revLst>
</p1510:revInfo>
</file>

<file path=ppt/tableStyles.xml><?xml version="1.0" encoding="utf-8"?>
<a:tblStyleLst xmlns:a="http://schemas.openxmlformats.org/drawingml/2006/main" def="{3A29083A-1EAB-4F5C-9353-69EA9ED13E4A}">
  <a:tblStyle styleId="{3A29083A-1EAB-4F5C-9353-69EA9ED13E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4" d="100"/>
          <a:sy n="124" d="100"/>
        </p:scale>
        <p:origin x="70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font" Target="fonts/font16.fntdata"/><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f0c1313bf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f0c1313bf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f0c1313bf5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f0c1313bf5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0c1313bf5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1f0c1313bf5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Copyright </a:t>
            </a:r>
            <a:r>
              <a:rPr lang="en" b="1"/>
              <a:t>PresentationGO.com</a:t>
            </a:r>
            <a:r>
              <a:rPr lang="en"/>
              <a:t> – The free PowerPoint and Google Slides template library</a:t>
            </a:r>
            <a:endParaRPr/>
          </a:p>
        </p:txBody>
      </p:sp>
      <p:sp>
        <p:nvSpPr>
          <p:cNvPr id="156" name="Google Shape;156;g1f0c1313bf5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f0c1313bf5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f0c1313bf5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Copyright </a:t>
            </a:r>
            <a:r>
              <a:rPr lang="en" b="1"/>
              <a:t>PresentationGO.com</a:t>
            </a:r>
            <a:r>
              <a:rPr lang="en"/>
              <a:t> – The free PowerPoint and Google Slides template library</a:t>
            </a:r>
            <a:endParaRPr/>
          </a:p>
        </p:txBody>
      </p:sp>
      <p:sp>
        <p:nvSpPr>
          <p:cNvPr id="170" name="Google Shape;170;g1f0c1313bf5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f0c1313bf5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f0c1313bf5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f0c1313bf5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f0c1313bf5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Copyright </a:t>
            </a:r>
            <a:r>
              <a:rPr lang="en" b="1"/>
              <a:t>PresentationGO.com</a:t>
            </a:r>
            <a:r>
              <a:rPr lang="en"/>
              <a:t> – The free PowerPoint and Google Slides template library</a:t>
            </a:r>
            <a:endParaRPr/>
          </a:p>
        </p:txBody>
      </p:sp>
      <p:sp>
        <p:nvSpPr>
          <p:cNvPr id="192" name="Google Shape;192;g1f0c1313bf5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f0c1313bf5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f0c1313bf5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f0c1313bf5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f0c1313bf5_0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Copyright </a:t>
            </a:r>
            <a:r>
              <a:rPr lang="en" b="1"/>
              <a:t>PresentationGO.com</a:t>
            </a:r>
            <a:r>
              <a:rPr lang="en"/>
              <a:t> – The free PowerPoint and Google Slides template library</a:t>
            </a:r>
            <a:endParaRPr/>
          </a:p>
        </p:txBody>
      </p:sp>
      <p:sp>
        <p:nvSpPr>
          <p:cNvPr id="213" name="Google Shape;213;g1f0c1313bf5_0_2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f0c1313bf5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f0c1313bf5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23630543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251bb473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84b49ab75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84b49ab75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f0c1313bf5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f0c1313bf5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f0c131328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f0c131328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f0c1313bf5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f0c1313bf5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684b49ab75_0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684b49ab75_0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684b49ab75_0_35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2684b49ab75_0_35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Copyright </a:t>
            </a:r>
            <a:r>
              <a:rPr lang="en" b="1"/>
              <a:t>PresentationGO.com</a:t>
            </a:r>
            <a:r>
              <a:rPr lang="en"/>
              <a:t> – The free PowerPoint and Google Slides template library</a:t>
            </a:r>
            <a:endParaRPr/>
          </a:p>
        </p:txBody>
      </p:sp>
      <p:sp>
        <p:nvSpPr>
          <p:cNvPr id="104" name="Google Shape;104;g2684b49ab75_0_35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f0c1313bf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1f0c1313bf5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Copyright </a:t>
            </a:r>
            <a:r>
              <a:rPr lang="en" b="1"/>
              <a:t>PresentationGO.com</a:t>
            </a:r>
            <a:r>
              <a:rPr lang="en"/>
              <a:t> – The free PowerPoint and Google Slides template library</a:t>
            </a:r>
            <a:endParaRPr/>
          </a:p>
        </p:txBody>
      </p:sp>
      <p:sp>
        <p:nvSpPr>
          <p:cNvPr id="121" name="Google Shape;121;g1f0c1313bf5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84b49ab75_0_4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684b49ab75_0_4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 Copyright </a:t>
            </a:r>
            <a:r>
              <a:rPr lang="en" b="1"/>
              <a:t>PresentationGO.com</a:t>
            </a:r>
            <a:r>
              <a:rPr lang="en"/>
              <a:t> – The free PowerPoint and Google Slides template library</a:t>
            </a:r>
            <a:endParaRPr/>
          </a:p>
        </p:txBody>
      </p:sp>
      <p:sp>
        <p:nvSpPr>
          <p:cNvPr id="133" name="Google Shape;133;g2684b49ab75_0_4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f0c1313bf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f0c1313bf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628650" y="122611"/>
            <a:ext cx="8515500" cy="554400"/>
          </a:xfrm>
          <a:prstGeom prst="rect">
            <a:avLst/>
          </a:prstGeom>
          <a:noFill/>
          <a:ln>
            <a:noFill/>
          </a:ln>
        </p:spPr>
        <p:txBody>
          <a:bodyPr spcFirstLastPara="1" wrap="square" lIns="68575" tIns="34275" rIns="0" bIns="34275" anchor="t" anchorCtr="0">
            <a:normAutofit/>
          </a:bodyPr>
          <a:lstStyle>
            <a:lvl1pPr lvl="0" algn="l" rtl="0">
              <a:lnSpc>
                <a:spcPct val="90000"/>
              </a:lnSpc>
              <a:spcBef>
                <a:spcPts val="0"/>
              </a:spcBef>
              <a:spcAft>
                <a:spcPts val="0"/>
              </a:spcAft>
              <a:buClr>
                <a:schemeClr val="lt1"/>
              </a:buClr>
              <a:buSzPts val="2700"/>
              <a:buFont typeface="Helvetica Neue"/>
              <a:buNone/>
              <a:defRPr sz="27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323A45"/>
            </a:gs>
            <a:gs pos="35000">
              <a:srgbClr val="323A45"/>
            </a:gs>
            <a:gs pos="100000">
              <a:srgbClr val="1C2026"/>
            </a:gs>
          </a:gsLst>
          <a:path path="circle">
            <a:fillToRect l="50000" t="50000" r="50000" b="50000"/>
          </a:path>
          <a:tileRect/>
        </a:gra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28650" y="122611"/>
            <a:ext cx="7886700" cy="554400"/>
          </a:xfrm>
          <a:prstGeom prst="rect">
            <a:avLst/>
          </a:prstGeom>
          <a:noFill/>
          <a:ln>
            <a:noFill/>
          </a:ln>
        </p:spPr>
        <p:txBody>
          <a:bodyPr spcFirstLastPara="1" wrap="square" lIns="68575" tIns="34275" rIns="0" bIns="34275" anchor="t" anchorCtr="0">
            <a:normAutofit/>
          </a:bodyPr>
          <a:lstStyle>
            <a:lvl1pPr marR="0" lvl="0" algn="l" rtl="0">
              <a:lnSpc>
                <a:spcPct val="90000"/>
              </a:lnSpc>
              <a:spcBef>
                <a:spcPts val="0"/>
              </a:spcBef>
              <a:spcAft>
                <a:spcPts val="0"/>
              </a:spcAft>
              <a:buClr>
                <a:schemeClr val="lt1"/>
              </a:buClr>
              <a:buSzPts val="2700"/>
              <a:buFont typeface="Helvetica Neue"/>
              <a:buNone/>
              <a:defRPr sz="27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5" name="Google Shape;65;p13"/>
          <p:cNvSpPr txBox="1">
            <a:spLocks noGrp="1"/>
          </p:cNvSpPr>
          <p:nvPr>
            <p:ph type="body" idx="1"/>
          </p:nvPr>
        </p:nvSpPr>
        <p:spPr>
          <a:xfrm>
            <a:off x="628650" y="914400"/>
            <a:ext cx="7886700" cy="37185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6" name="Google Shape;66;p13"/>
          <p:cNvSpPr/>
          <p:nvPr/>
        </p:nvSpPr>
        <p:spPr>
          <a:xfrm>
            <a:off x="0" y="4729433"/>
            <a:ext cx="9144000" cy="414000"/>
          </a:xfrm>
          <a:prstGeom prst="rect">
            <a:avLst/>
          </a:prstGeom>
          <a:solidFill>
            <a:schemeClr val="lt1"/>
          </a:solidFill>
          <a:ln>
            <a:noFill/>
          </a:ln>
        </p:spPr>
        <p:txBody>
          <a:bodyPr spcFirstLastPara="1" wrap="square" lIns="68575" tIns="34275" rIns="68575" bIns="68575" anchor="ctr" anchorCtr="0">
            <a:noAutofit/>
          </a:bodyPr>
          <a:lstStyle/>
          <a:p>
            <a:pPr marL="0" marR="0" lvl="0" indent="0" algn="ctr" rtl="0">
              <a:lnSpc>
                <a:spcPct val="100000"/>
              </a:lnSpc>
              <a:spcBef>
                <a:spcPts val="0"/>
              </a:spcBef>
              <a:spcAft>
                <a:spcPts val="0"/>
              </a:spcAft>
              <a:buClr>
                <a:srgbClr val="BFBFBF"/>
              </a:buClr>
              <a:buSzPts val="2400"/>
              <a:buFont typeface="Calibri"/>
              <a:buNone/>
            </a:pPr>
            <a:r>
              <a:rPr lang="en" sz="2400" b="0" i="0" u="none" strike="noStrike" cap="none">
                <a:solidFill>
                  <a:srgbClr val="BFBFBF"/>
                </a:solidFill>
                <a:latin typeface="Calibri"/>
                <a:ea typeface="Calibri"/>
                <a:cs typeface="Calibri"/>
                <a:sym typeface="Calibri"/>
              </a:rPr>
              <a:t>www.</a:t>
            </a:r>
            <a:r>
              <a:rPr lang="en" sz="2400" b="0" i="0" u="none" strike="noStrike" cap="none">
                <a:solidFill>
                  <a:srgbClr val="262626"/>
                </a:solidFill>
                <a:latin typeface="Calibri"/>
                <a:ea typeface="Calibri"/>
                <a:cs typeface="Calibri"/>
                <a:sym typeface="Calibri"/>
              </a:rPr>
              <a:t>presentationgo</a:t>
            </a:r>
            <a:r>
              <a:rPr lang="en" sz="2400" b="0" i="0" u="none" strike="noStrike" cap="none">
                <a:solidFill>
                  <a:srgbClr val="BFBFBF"/>
                </a:solidFill>
                <a:latin typeface="Calibri"/>
                <a:ea typeface="Calibri"/>
                <a:cs typeface="Calibri"/>
                <a:sym typeface="Calibri"/>
              </a:rPr>
              <a:t>.com</a:t>
            </a:r>
            <a:endParaRPr sz="1100"/>
          </a:p>
        </p:txBody>
      </p:sp>
      <p:sp>
        <p:nvSpPr>
          <p:cNvPr id="67" name="Google Shape;67;p13"/>
          <p:cNvSpPr/>
          <p:nvPr/>
        </p:nvSpPr>
        <p:spPr>
          <a:xfrm rot="5400000">
            <a:off x="68794" y="130279"/>
            <a:ext cx="276799" cy="427678"/>
          </a:xfrm>
          <a:custGeom>
            <a:avLst/>
            <a:gdLst/>
            <a:ahLst/>
            <a:cxnLst/>
            <a:rect l="l" t="t" r="r" b="b"/>
            <a:pathLst>
              <a:path w="1034764" h="1598797" extrusionOk="0">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lt1">
              <a:alpha val="20000"/>
            </a:schemeClr>
          </a:solidFill>
          <a:ln>
            <a:noFill/>
          </a:ln>
          <a:effectLst>
            <a:outerShdw blurRad="12700" dist="12700" dir="2700000" algn="tl" rotWithShape="0">
              <a:srgbClr val="7F7F7F">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68" name="Google Shape;68;p13"/>
          <p:cNvGrpSpPr/>
          <p:nvPr/>
        </p:nvGrpSpPr>
        <p:grpSpPr>
          <a:xfrm>
            <a:off x="-1241181" y="-12490"/>
            <a:ext cx="1176955" cy="589892"/>
            <a:chOff x="-2096383" y="21447"/>
            <a:chExt cx="1569273" cy="786523"/>
          </a:xfrm>
        </p:grpSpPr>
        <p:sp>
          <p:nvSpPr>
            <p:cNvPr id="69" name="Google Shape;69;p13"/>
            <p:cNvSpPr txBox="1"/>
            <p:nvPr/>
          </p:nvSpPr>
          <p:spPr>
            <a:xfrm>
              <a:off x="-2096383" y="21447"/>
              <a:ext cx="365700" cy="420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Open Sans"/>
                  <a:ea typeface="Open Sans"/>
                  <a:cs typeface="Open Sans"/>
                  <a:sym typeface="Open Sans"/>
                </a:rPr>
                <a:t>By:</a:t>
              </a:r>
              <a:endParaRPr sz="1100"/>
            </a:p>
          </p:txBody>
        </p:sp>
        <p:sp>
          <p:nvSpPr>
            <p:cNvPr id="70" name="Google Shape;70;p13"/>
            <p:cNvSpPr txBox="1"/>
            <p:nvPr/>
          </p:nvSpPr>
          <p:spPr>
            <a:xfrm>
              <a:off x="-1002010" y="387370"/>
              <a:ext cx="474900" cy="420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Open Sans"/>
                  <a:ea typeface="Open Sans"/>
                  <a:cs typeface="Open Sans"/>
                  <a:sym typeface="Open Sans"/>
                </a:rPr>
                <a:t>.com</a:t>
              </a:r>
              <a:endParaRPr sz="1100"/>
            </a:p>
          </p:txBody>
        </p:sp>
        <p:pic>
          <p:nvPicPr>
            <p:cNvPr id="71" name="Google Shape;71;p13"/>
            <p:cNvPicPr preferRelativeResize="0"/>
            <p:nvPr/>
          </p:nvPicPr>
          <p:blipFill rotWithShape="1">
            <a:blip r:embed="rId3">
              <a:alphaModFix/>
            </a:blip>
            <a:srcRect/>
            <a:stretch/>
          </p:blipFill>
          <p:spPr>
            <a:xfrm>
              <a:off x="-2018604" y="234547"/>
              <a:ext cx="1405251" cy="185944"/>
            </a:xfrm>
            <a:prstGeom prst="rect">
              <a:avLst/>
            </a:prstGeom>
            <a:noFill/>
            <a:ln>
              <a:noFill/>
            </a:ln>
          </p:spPr>
        </p:pic>
      </p:grpSp>
      <p:sp>
        <p:nvSpPr>
          <p:cNvPr id="72" name="Google Shape;72;p13"/>
          <p:cNvSpPr/>
          <p:nvPr/>
        </p:nvSpPr>
        <p:spPr>
          <a:xfrm>
            <a:off x="-9526" y="5219701"/>
            <a:ext cx="1245900" cy="19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800" b="0" i="0">
                <a:solidFill>
                  <a:srgbClr val="555555"/>
                </a:solidFill>
                <a:latin typeface="Open Sans"/>
                <a:ea typeface="Open Sans"/>
                <a:cs typeface="Open Sans"/>
                <a:sym typeface="Open Sans"/>
              </a:rPr>
              <a:t>© </a:t>
            </a:r>
            <a:r>
              <a:rPr lang="en" sz="800" b="0" i="0" u="sng" strike="noStrike">
                <a:solidFill>
                  <a:schemeClr val="hlink"/>
                </a:solidFill>
                <a:latin typeface="Open Sans"/>
                <a:ea typeface="Open Sans"/>
                <a:cs typeface="Open Sans"/>
                <a:sym typeface="Open Sans"/>
                <a:hlinkClick r:id="rId4"/>
              </a:rPr>
              <a:t>presentationgo.com</a:t>
            </a:r>
            <a:endParaRPr sz="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260849" y="245450"/>
            <a:ext cx="8622300" cy="383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Intimacy.</a:t>
            </a:r>
            <a:endParaRPr/>
          </a:p>
          <a:p>
            <a:pPr marL="0" lvl="0" indent="0" algn="l" rtl="0">
              <a:spcBef>
                <a:spcPts val="1000"/>
              </a:spcBef>
              <a:spcAft>
                <a:spcPts val="1000"/>
              </a:spcAft>
              <a:buNone/>
            </a:pPr>
            <a:endParaRPr sz="24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en" sz="3200"/>
              <a:t>Unless the Lord builds the house the builders labor in vain. </a:t>
            </a:r>
            <a:endParaRPr sz="3200"/>
          </a:p>
          <a:p>
            <a:pPr marL="3657600" lvl="0" indent="457200" algn="l" rtl="0">
              <a:spcBef>
                <a:spcPts val="0"/>
              </a:spcBef>
              <a:spcAft>
                <a:spcPts val="0"/>
              </a:spcAft>
              <a:buNone/>
            </a:pPr>
            <a:r>
              <a:rPr lang="en" sz="3200"/>
              <a:t>              </a:t>
            </a:r>
            <a:r>
              <a:rPr lang="en" sz="3200" b="1">
                <a:solidFill>
                  <a:schemeClr val="accent6"/>
                </a:solidFill>
              </a:rPr>
              <a:t>Proverbs 27:1</a:t>
            </a:r>
            <a:endParaRPr sz="3200" b="1">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628650" y="122611"/>
            <a:ext cx="8515500" cy="554400"/>
          </a:xfrm>
          <a:prstGeom prst="rect">
            <a:avLst/>
          </a:prstGeom>
          <a:noFill/>
          <a:ln>
            <a:noFill/>
          </a:ln>
        </p:spPr>
        <p:txBody>
          <a:bodyPr spcFirstLastPara="1" wrap="square" lIns="68575" tIns="34275" rIns="0" bIns="34275" anchor="t" anchorCtr="0">
            <a:normAutofit/>
          </a:bodyPr>
          <a:lstStyle/>
          <a:p>
            <a:pPr marL="0" lvl="0" indent="0" algn="l" rtl="0">
              <a:lnSpc>
                <a:spcPct val="90000"/>
              </a:lnSpc>
              <a:spcBef>
                <a:spcPts val="0"/>
              </a:spcBef>
              <a:spcAft>
                <a:spcPts val="0"/>
              </a:spcAft>
              <a:buClr>
                <a:schemeClr val="lt1"/>
              </a:buClr>
              <a:buSzPts val="2700"/>
              <a:buFont typeface="Helvetica Neue"/>
              <a:buNone/>
            </a:pPr>
            <a:r>
              <a:rPr lang="en"/>
              <a:t>Good sex focuses on foundation!</a:t>
            </a:r>
            <a:endParaRPr/>
          </a:p>
        </p:txBody>
      </p:sp>
      <p:sp>
        <p:nvSpPr>
          <p:cNvPr id="159" name="Google Shape;159;p25"/>
          <p:cNvSpPr/>
          <p:nvPr/>
        </p:nvSpPr>
        <p:spPr>
          <a:xfrm>
            <a:off x="2530831" y="2647840"/>
            <a:ext cx="4078940" cy="671112"/>
          </a:xfrm>
          <a:custGeom>
            <a:avLst/>
            <a:gdLst/>
            <a:ahLst/>
            <a:cxnLst/>
            <a:rect l="l" t="t" r="r" b="b"/>
            <a:pathLst>
              <a:path w="21349" h="21600" extrusionOk="0">
                <a:moveTo>
                  <a:pt x="2808" y="0"/>
                </a:moveTo>
                <a:lnTo>
                  <a:pt x="18540" y="0"/>
                </a:lnTo>
                <a:cubicBezTo>
                  <a:pt x="18652" y="0"/>
                  <a:pt x="18759" y="290"/>
                  <a:pt x="18835" y="799"/>
                </a:cubicBezTo>
                <a:lnTo>
                  <a:pt x="21250" y="17607"/>
                </a:lnTo>
                <a:cubicBezTo>
                  <a:pt x="21474" y="19168"/>
                  <a:pt x="21291" y="21600"/>
                  <a:pt x="20955" y="21600"/>
                </a:cubicBezTo>
                <a:lnTo>
                  <a:pt x="393" y="21600"/>
                </a:lnTo>
                <a:cubicBezTo>
                  <a:pt x="57" y="21600"/>
                  <a:pt x="-126" y="19168"/>
                  <a:pt x="98" y="17607"/>
                </a:cubicBezTo>
                <a:lnTo>
                  <a:pt x="2513" y="799"/>
                </a:lnTo>
                <a:cubicBezTo>
                  <a:pt x="2589" y="327"/>
                  <a:pt x="2696" y="0"/>
                  <a:pt x="2808" y="0"/>
                </a:cubicBezTo>
                <a:close/>
              </a:path>
            </a:pathLst>
          </a:custGeom>
          <a:solidFill>
            <a:schemeClr val="accent3"/>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60" name="Google Shape;160;p25"/>
          <p:cNvSpPr/>
          <p:nvPr/>
        </p:nvSpPr>
        <p:spPr>
          <a:xfrm>
            <a:off x="1763870" y="3527589"/>
            <a:ext cx="5616287" cy="671219"/>
          </a:xfrm>
          <a:custGeom>
            <a:avLst/>
            <a:gdLst/>
            <a:ahLst/>
            <a:cxnLst/>
            <a:rect l="l" t="t" r="r" b="b"/>
            <a:pathLst>
              <a:path w="21417" h="21567" extrusionOk="0">
                <a:moveTo>
                  <a:pt x="19586" y="801"/>
                </a:moveTo>
                <a:lnTo>
                  <a:pt x="21346" y="17580"/>
                </a:lnTo>
                <a:cubicBezTo>
                  <a:pt x="21509" y="19139"/>
                  <a:pt x="21376" y="21567"/>
                  <a:pt x="21131" y="21567"/>
                </a:cubicBezTo>
                <a:lnTo>
                  <a:pt x="10709" y="21567"/>
                </a:lnTo>
                <a:lnTo>
                  <a:pt x="287" y="21567"/>
                </a:lnTo>
                <a:cubicBezTo>
                  <a:pt x="42" y="21567"/>
                  <a:pt x="-91" y="19139"/>
                  <a:pt x="72" y="17580"/>
                </a:cubicBezTo>
                <a:lnTo>
                  <a:pt x="1832" y="801"/>
                </a:lnTo>
                <a:cubicBezTo>
                  <a:pt x="1887" y="293"/>
                  <a:pt x="1965" y="3"/>
                  <a:pt x="2047" y="3"/>
                </a:cubicBezTo>
                <a:lnTo>
                  <a:pt x="19371" y="3"/>
                </a:lnTo>
                <a:cubicBezTo>
                  <a:pt x="19453" y="-33"/>
                  <a:pt x="19531" y="293"/>
                  <a:pt x="19586" y="801"/>
                </a:cubicBezTo>
                <a:close/>
              </a:path>
            </a:pathLst>
          </a:custGeom>
          <a:solidFill>
            <a:schemeClr val="accent2"/>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61" name="Google Shape;161;p25"/>
          <p:cNvSpPr/>
          <p:nvPr/>
        </p:nvSpPr>
        <p:spPr>
          <a:xfrm>
            <a:off x="3297791" y="1779370"/>
            <a:ext cx="2542781" cy="671112"/>
          </a:xfrm>
          <a:custGeom>
            <a:avLst/>
            <a:gdLst/>
            <a:ahLst/>
            <a:cxnLst/>
            <a:rect l="l" t="t" r="r" b="b"/>
            <a:pathLst>
              <a:path w="21200" h="21600" extrusionOk="0">
                <a:moveTo>
                  <a:pt x="4474" y="0"/>
                </a:moveTo>
                <a:lnTo>
                  <a:pt x="16726" y="0"/>
                </a:lnTo>
                <a:cubicBezTo>
                  <a:pt x="16905" y="0"/>
                  <a:pt x="17074" y="290"/>
                  <a:pt x="17197" y="799"/>
                </a:cubicBezTo>
                <a:lnTo>
                  <a:pt x="21043" y="17607"/>
                </a:lnTo>
                <a:cubicBezTo>
                  <a:pt x="21400" y="19168"/>
                  <a:pt x="21108" y="21600"/>
                  <a:pt x="20572" y="21600"/>
                </a:cubicBezTo>
                <a:lnTo>
                  <a:pt x="628" y="21600"/>
                </a:lnTo>
                <a:cubicBezTo>
                  <a:pt x="92" y="21600"/>
                  <a:pt x="-200" y="19168"/>
                  <a:pt x="157" y="17607"/>
                </a:cubicBezTo>
                <a:lnTo>
                  <a:pt x="4003" y="799"/>
                </a:lnTo>
                <a:cubicBezTo>
                  <a:pt x="4126" y="327"/>
                  <a:pt x="4295" y="0"/>
                  <a:pt x="4474" y="0"/>
                </a:cubicBezTo>
                <a:close/>
              </a:path>
            </a:pathLst>
          </a:custGeom>
          <a:solidFill>
            <a:schemeClr val="accent4"/>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62" name="Google Shape;162;p25"/>
          <p:cNvSpPr/>
          <p:nvPr/>
        </p:nvSpPr>
        <p:spPr>
          <a:xfrm>
            <a:off x="4064751" y="944735"/>
            <a:ext cx="1004360" cy="633340"/>
          </a:xfrm>
          <a:custGeom>
            <a:avLst/>
            <a:gdLst/>
            <a:ahLst/>
            <a:cxnLst/>
            <a:rect l="l" t="t" r="r" b="b"/>
            <a:pathLst>
              <a:path w="20616" h="21278" extrusionOk="0">
                <a:moveTo>
                  <a:pt x="388" y="17110"/>
                </a:moveTo>
                <a:lnTo>
                  <a:pt x="9162" y="853"/>
                </a:lnTo>
                <a:cubicBezTo>
                  <a:pt x="9764" y="-284"/>
                  <a:pt x="10852" y="-284"/>
                  <a:pt x="11454" y="853"/>
                </a:cubicBezTo>
                <a:lnTo>
                  <a:pt x="20228" y="17110"/>
                </a:lnTo>
                <a:cubicBezTo>
                  <a:pt x="21108" y="18739"/>
                  <a:pt x="20390" y="21278"/>
                  <a:pt x="19071" y="21278"/>
                </a:cubicBezTo>
                <a:lnTo>
                  <a:pt x="1522" y="21278"/>
                </a:lnTo>
                <a:cubicBezTo>
                  <a:pt x="226" y="21316"/>
                  <a:pt x="-492" y="18739"/>
                  <a:pt x="388" y="17110"/>
                </a:cubicBezTo>
                <a:close/>
              </a:path>
            </a:pathLst>
          </a:custGeom>
          <a:solidFill>
            <a:schemeClr val="accent6"/>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63" name="Google Shape;163;p25"/>
          <p:cNvSpPr txBox="1"/>
          <p:nvPr/>
        </p:nvSpPr>
        <p:spPr>
          <a:xfrm>
            <a:off x="3199074" y="3632564"/>
            <a:ext cx="27357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SAFETY &amp; SECURITY</a:t>
            </a:r>
            <a:endParaRPr sz="2400"/>
          </a:p>
        </p:txBody>
      </p:sp>
      <p:sp>
        <p:nvSpPr>
          <p:cNvPr id="164" name="Google Shape;164;p25"/>
          <p:cNvSpPr txBox="1"/>
          <p:nvPr/>
        </p:nvSpPr>
        <p:spPr>
          <a:xfrm>
            <a:off x="3796752" y="1143409"/>
            <a:ext cx="15522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SEX</a:t>
            </a:r>
            <a:endParaRPr sz="2400"/>
          </a:p>
        </p:txBody>
      </p:sp>
      <p:sp>
        <p:nvSpPr>
          <p:cNvPr id="165" name="Google Shape;165;p25"/>
          <p:cNvSpPr/>
          <p:nvPr/>
        </p:nvSpPr>
        <p:spPr>
          <a:xfrm>
            <a:off x="100" y="4537950"/>
            <a:ext cx="9144000" cy="605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6" name="Google Shape;166;p25"/>
          <p:cNvSpPr txBox="1"/>
          <p:nvPr/>
        </p:nvSpPr>
        <p:spPr>
          <a:xfrm>
            <a:off x="628650" y="4317025"/>
            <a:ext cx="8016900" cy="6234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3600" b="1">
                <a:solidFill>
                  <a:schemeClr val="lt1"/>
                </a:solidFill>
                <a:latin typeface="Calibri"/>
                <a:ea typeface="Calibri"/>
                <a:cs typeface="Calibri"/>
                <a:sym typeface="Calibri"/>
              </a:rPr>
              <a:t>JESUS</a:t>
            </a:r>
            <a:endParaRPr sz="36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628650" y="122611"/>
            <a:ext cx="8515500" cy="554400"/>
          </a:xfrm>
          <a:prstGeom prst="rect">
            <a:avLst/>
          </a:prstGeom>
          <a:noFill/>
          <a:ln>
            <a:noFill/>
          </a:ln>
        </p:spPr>
        <p:txBody>
          <a:bodyPr spcFirstLastPara="1" wrap="square" lIns="68575" tIns="34275" rIns="0" bIns="34275" anchor="t" anchorCtr="0">
            <a:normAutofit/>
          </a:bodyPr>
          <a:lstStyle/>
          <a:p>
            <a:pPr marL="0" lvl="0" indent="0" algn="l" rtl="0">
              <a:lnSpc>
                <a:spcPct val="90000"/>
              </a:lnSpc>
              <a:spcBef>
                <a:spcPts val="0"/>
              </a:spcBef>
              <a:spcAft>
                <a:spcPts val="0"/>
              </a:spcAft>
              <a:buClr>
                <a:schemeClr val="lt1"/>
              </a:buClr>
              <a:buSzPts val="2700"/>
              <a:buFont typeface="Helvetica Neue"/>
              <a:buNone/>
            </a:pPr>
            <a:r>
              <a:rPr lang="en"/>
              <a:t>Good sex focuses on foundation!</a:t>
            </a:r>
            <a:endParaRPr/>
          </a:p>
        </p:txBody>
      </p:sp>
      <p:sp>
        <p:nvSpPr>
          <p:cNvPr id="173" name="Google Shape;173;p26"/>
          <p:cNvSpPr/>
          <p:nvPr/>
        </p:nvSpPr>
        <p:spPr>
          <a:xfrm>
            <a:off x="2530831" y="2647840"/>
            <a:ext cx="4078940" cy="671112"/>
          </a:xfrm>
          <a:custGeom>
            <a:avLst/>
            <a:gdLst/>
            <a:ahLst/>
            <a:cxnLst/>
            <a:rect l="l" t="t" r="r" b="b"/>
            <a:pathLst>
              <a:path w="21349" h="21600" extrusionOk="0">
                <a:moveTo>
                  <a:pt x="2808" y="0"/>
                </a:moveTo>
                <a:lnTo>
                  <a:pt x="18540" y="0"/>
                </a:lnTo>
                <a:cubicBezTo>
                  <a:pt x="18652" y="0"/>
                  <a:pt x="18759" y="290"/>
                  <a:pt x="18835" y="799"/>
                </a:cubicBezTo>
                <a:lnTo>
                  <a:pt x="21250" y="17607"/>
                </a:lnTo>
                <a:cubicBezTo>
                  <a:pt x="21474" y="19168"/>
                  <a:pt x="21291" y="21600"/>
                  <a:pt x="20955" y="21600"/>
                </a:cubicBezTo>
                <a:lnTo>
                  <a:pt x="393" y="21600"/>
                </a:lnTo>
                <a:cubicBezTo>
                  <a:pt x="57" y="21600"/>
                  <a:pt x="-126" y="19168"/>
                  <a:pt x="98" y="17607"/>
                </a:cubicBezTo>
                <a:lnTo>
                  <a:pt x="2513" y="799"/>
                </a:lnTo>
                <a:cubicBezTo>
                  <a:pt x="2589" y="327"/>
                  <a:pt x="2696" y="0"/>
                  <a:pt x="2808" y="0"/>
                </a:cubicBezTo>
                <a:close/>
              </a:path>
            </a:pathLst>
          </a:custGeom>
          <a:solidFill>
            <a:schemeClr val="accent3"/>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74" name="Google Shape;174;p26"/>
          <p:cNvSpPr/>
          <p:nvPr/>
        </p:nvSpPr>
        <p:spPr>
          <a:xfrm>
            <a:off x="1763870" y="3527589"/>
            <a:ext cx="5616287" cy="671219"/>
          </a:xfrm>
          <a:custGeom>
            <a:avLst/>
            <a:gdLst/>
            <a:ahLst/>
            <a:cxnLst/>
            <a:rect l="l" t="t" r="r" b="b"/>
            <a:pathLst>
              <a:path w="21417" h="21567" extrusionOk="0">
                <a:moveTo>
                  <a:pt x="19586" y="801"/>
                </a:moveTo>
                <a:lnTo>
                  <a:pt x="21346" y="17580"/>
                </a:lnTo>
                <a:cubicBezTo>
                  <a:pt x="21509" y="19139"/>
                  <a:pt x="21376" y="21567"/>
                  <a:pt x="21131" y="21567"/>
                </a:cubicBezTo>
                <a:lnTo>
                  <a:pt x="10709" y="21567"/>
                </a:lnTo>
                <a:lnTo>
                  <a:pt x="287" y="21567"/>
                </a:lnTo>
                <a:cubicBezTo>
                  <a:pt x="42" y="21567"/>
                  <a:pt x="-91" y="19139"/>
                  <a:pt x="72" y="17580"/>
                </a:cubicBezTo>
                <a:lnTo>
                  <a:pt x="1832" y="801"/>
                </a:lnTo>
                <a:cubicBezTo>
                  <a:pt x="1887" y="293"/>
                  <a:pt x="1965" y="3"/>
                  <a:pt x="2047" y="3"/>
                </a:cubicBezTo>
                <a:lnTo>
                  <a:pt x="19371" y="3"/>
                </a:lnTo>
                <a:cubicBezTo>
                  <a:pt x="19453" y="-33"/>
                  <a:pt x="19531" y="293"/>
                  <a:pt x="19586" y="801"/>
                </a:cubicBezTo>
                <a:close/>
              </a:path>
            </a:pathLst>
          </a:custGeom>
          <a:solidFill>
            <a:schemeClr val="accent2"/>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75" name="Google Shape;175;p26"/>
          <p:cNvSpPr/>
          <p:nvPr/>
        </p:nvSpPr>
        <p:spPr>
          <a:xfrm>
            <a:off x="3297791" y="1779370"/>
            <a:ext cx="2542781" cy="671112"/>
          </a:xfrm>
          <a:custGeom>
            <a:avLst/>
            <a:gdLst/>
            <a:ahLst/>
            <a:cxnLst/>
            <a:rect l="l" t="t" r="r" b="b"/>
            <a:pathLst>
              <a:path w="21200" h="21600" extrusionOk="0">
                <a:moveTo>
                  <a:pt x="4474" y="0"/>
                </a:moveTo>
                <a:lnTo>
                  <a:pt x="16726" y="0"/>
                </a:lnTo>
                <a:cubicBezTo>
                  <a:pt x="16905" y="0"/>
                  <a:pt x="17074" y="290"/>
                  <a:pt x="17197" y="799"/>
                </a:cubicBezTo>
                <a:lnTo>
                  <a:pt x="21043" y="17607"/>
                </a:lnTo>
                <a:cubicBezTo>
                  <a:pt x="21400" y="19168"/>
                  <a:pt x="21108" y="21600"/>
                  <a:pt x="20572" y="21600"/>
                </a:cubicBezTo>
                <a:lnTo>
                  <a:pt x="628" y="21600"/>
                </a:lnTo>
                <a:cubicBezTo>
                  <a:pt x="92" y="21600"/>
                  <a:pt x="-200" y="19168"/>
                  <a:pt x="157" y="17607"/>
                </a:cubicBezTo>
                <a:lnTo>
                  <a:pt x="4003" y="799"/>
                </a:lnTo>
                <a:cubicBezTo>
                  <a:pt x="4126" y="327"/>
                  <a:pt x="4295" y="0"/>
                  <a:pt x="4474" y="0"/>
                </a:cubicBezTo>
                <a:close/>
              </a:path>
            </a:pathLst>
          </a:custGeom>
          <a:solidFill>
            <a:schemeClr val="accent4"/>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76" name="Google Shape;176;p26"/>
          <p:cNvSpPr/>
          <p:nvPr/>
        </p:nvSpPr>
        <p:spPr>
          <a:xfrm>
            <a:off x="4064751" y="944735"/>
            <a:ext cx="1004360" cy="633340"/>
          </a:xfrm>
          <a:custGeom>
            <a:avLst/>
            <a:gdLst/>
            <a:ahLst/>
            <a:cxnLst/>
            <a:rect l="l" t="t" r="r" b="b"/>
            <a:pathLst>
              <a:path w="20616" h="21278" extrusionOk="0">
                <a:moveTo>
                  <a:pt x="388" y="17110"/>
                </a:moveTo>
                <a:lnTo>
                  <a:pt x="9162" y="853"/>
                </a:lnTo>
                <a:cubicBezTo>
                  <a:pt x="9764" y="-284"/>
                  <a:pt x="10852" y="-284"/>
                  <a:pt x="11454" y="853"/>
                </a:cubicBezTo>
                <a:lnTo>
                  <a:pt x="20228" y="17110"/>
                </a:lnTo>
                <a:cubicBezTo>
                  <a:pt x="21108" y="18739"/>
                  <a:pt x="20390" y="21278"/>
                  <a:pt x="19071" y="21278"/>
                </a:cubicBezTo>
                <a:lnTo>
                  <a:pt x="1522" y="21278"/>
                </a:lnTo>
                <a:cubicBezTo>
                  <a:pt x="226" y="21316"/>
                  <a:pt x="-492" y="18739"/>
                  <a:pt x="388" y="17110"/>
                </a:cubicBezTo>
                <a:close/>
              </a:path>
            </a:pathLst>
          </a:custGeom>
          <a:solidFill>
            <a:schemeClr val="accent6"/>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77" name="Google Shape;177;p26"/>
          <p:cNvSpPr txBox="1"/>
          <p:nvPr/>
        </p:nvSpPr>
        <p:spPr>
          <a:xfrm>
            <a:off x="3199074" y="2769747"/>
            <a:ext cx="27357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TRUST</a:t>
            </a:r>
            <a:endParaRPr sz="2400"/>
          </a:p>
        </p:txBody>
      </p:sp>
      <p:sp>
        <p:nvSpPr>
          <p:cNvPr id="178" name="Google Shape;178;p26"/>
          <p:cNvSpPr txBox="1"/>
          <p:nvPr/>
        </p:nvSpPr>
        <p:spPr>
          <a:xfrm>
            <a:off x="3199074" y="3632564"/>
            <a:ext cx="27357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SAFETY &amp; SECURITY</a:t>
            </a:r>
            <a:endParaRPr sz="2400"/>
          </a:p>
        </p:txBody>
      </p:sp>
      <p:sp>
        <p:nvSpPr>
          <p:cNvPr id="179" name="Google Shape;179;p26"/>
          <p:cNvSpPr txBox="1"/>
          <p:nvPr/>
        </p:nvSpPr>
        <p:spPr>
          <a:xfrm>
            <a:off x="3796752" y="1143409"/>
            <a:ext cx="15522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SEX</a:t>
            </a:r>
            <a:endParaRPr sz="2400"/>
          </a:p>
        </p:txBody>
      </p:sp>
      <p:sp>
        <p:nvSpPr>
          <p:cNvPr id="180" name="Google Shape;180;p26"/>
          <p:cNvSpPr/>
          <p:nvPr/>
        </p:nvSpPr>
        <p:spPr>
          <a:xfrm>
            <a:off x="100" y="4537950"/>
            <a:ext cx="9144000" cy="605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1" name="Google Shape;181;p26"/>
          <p:cNvSpPr txBox="1"/>
          <p:nvPr/>
        </p:nvSpPr>
        <p:spPr>
          <a:xfrm>
            <a:off x="628650" y="4317025"/>
            <a:ext cx="8016900" cy="6234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3600" b="1">
                <a:solidFill>
                  <a:schemeClr val="lt1"/>
                </a:solidFill>
                <a:latin typeface="Calibri"/>
                <a:ea typeface="Calibri"/>
                <a:cs typeface="Calibri"/>
                <a:sym typeface="Calibri"/>
              </a:rPr>
              <a:t>JESUS</a:t>
            </a:r>
            <a:endParaRPr sz="36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5"/>
        <p:cNvGrpSpPr/>
        <p:nvPr/>
      </p:nvGrpSpPr>
      <p:grpSpPr>
        <a:xfrm>
          <a:off x="0" y="0"/>
          <a:ext cx="0" cy="0"/>
          <a:chOff x="0" y="0"/>
          <a:chExt cx="0" cy="0"/>
        </a:xfrm>
      </p:grpSpPr>
      <p:sp>
        <p:nvSpPr>
          <p:cNvPr id="186" name="Google Shape;186;p27"/>
          <p:cNvSpPr txBox="1">
            <a:spLocks noGrp="1"/>
          </p:cNvSpPr>
          <p:nvPr>
            <p:ph type="title" idx="4294967295"/>
          </p:nvPr>
        </p:nvSpPr>
        <p:spPr>
          <a:xfrm>
            <a:off x="211475" y="148200"/>
            <a:ext cx="8205600" cy="6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700" u="sng"/>
              <a:t>Practical suggestions to rebuild trust </a:t>
            </a:r>
            <a:endParaRPr sz="3700"/>
          </a:p>
        </p:txBody>
      </p:sp>
      <p:sp>
        <p:nvSpPr>
          <p:cNvPr id="187" name="Google Shape;187;p27"/>
          <p:cNvSpPr txBox="1">
            <a:spLocks noGrp="1"/>
          </p:cNvSpPr>
          <p:nvPr>
            <p:ph type="title" idx="4294967295"/>
          </p:nvPr>
        </p:nvSpPr>
        <p:spPr>
          <a:xfrm>
            <a:off x="0" y="1111500"/>
            <a:ext cx="4771800" cy="37653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Char char="●"/>
            </a:pPr>
            <a:r>
              <a:rPr lang="en" sz="2700"/>
              <a:t>Reassurances</a:t>
            </a:r>
            <a:endParaRPr sz="2700"/>
          </a:p>
          <a:p>
            <a:pPr marL="457200" lvl="0" indent="-400050" algn="l" rtl="0">
              <a:lnSpc>
                <a:spcPct val="115000"/>
              </a:lnSpc>
              <a:spcBef>
                <a:spcPts val="0"/>
              </a:spcBef>
              <a:spcAft>
                <a:spcPts val="0"/>
              </a:spcAft>
              <a:buSzPts val="2700"/>
              <a:buChar char="●"/>
            </a:pPr>
            <a:r>
              <a:rPr lang="en" sz="2700"/>
              <a:t>Regular contact and communication</a:t>
            </a:r>
            <a:endParaRPr sz="2700"/>
          </a:p>
          <a:p>
            <a:pPr marL="457200" lvl="0" indent="-400050" algn="l" rtl="0">
              <a:lnSpc>
                <a:spcPct val="115000"/>
              </a:lnSpc>
              <a:spcBef>
                <a:spcPts val="0"/>
              </a:spcBef>
              <a:spcAft>
                <a:spcPts val="0"/>
              </a:spcAft>
              <a:buSzPts val="2700"/>
              <a:buChar char="●"/>
            </a:pPr>
            <a:r>
              <a:rPr lang="en" sz="2700"/>
              <a:t>Validation &amp; empathy</a:t>
            </a:r>
            <a:endParaRPr sz="2700"/>
          </a:p>
          <a:p>
            <a:pPr marL="457200" lvl="0" indent="-400050" algn="l" rtl="0">
              <a:lnSpc>
                <a:spcPct val="115000"/>
              </a:lnSpc>
              <a:spcBef>
                <a:spcPts val="0"/>
              </a:spcBef>
              <a:spcAft>
                <a:spcPts val="0"/>
              </a:spcAft>
              <a:buSzPts val="2700"/>
              <a:buChar char="●"/>
            </a:pPr>
            <a:r>
              <a:rPr lang="en" sz="2700"/>
              <a:t>Mutual submission (Eph 5)</a:t>
            </a:r>
            <a:endParaRPr sz="2700"/>
          </a:p>
          <a:p>
            <a:pPr marL="457200" lvl="0" indent="-400050" algn="l" rtl="0">
              <a:lnSpc>
                <a:spcPct val="115000"/>
              </a:lnSpc>
              <a:spcBef>
                <a:spcPts val="0"/>
              </a:spcBef>
              <a:spcAft>
                <a:spcPts val="0"/>
              </a:spcAft>
              <a:buSzPts val="2700"/>
              <a:buChar char="●"/>
            </a:pPr>
            <a:r>
              <a:rPr lang="en" sz="2700"/>
              <a:t>Open Phones, computers</a:t>
            </a:r>
            <a:endParaRPr sz="2700"/>
          </a:p>
          <a:p>
            <a:pPr marL="457200" lvl="0" indent="-400050" algn="l" rtl="0">
              <a:lnSpc>
                <a:spcPct val="115000"/>
              </a:lnSpc>
              <a:spcBef>
                <a:spcPts val="0"/>
              </a:spcBef>
              <a:spcAft>
                <a:spcPts val="0"/>
              </a:spcAft>
              <a:buSzPts val="2700"/>
              <a:buChar char="●"/>
            </a:pPr>
            <a:r>
              <a:rPr lang="en" sz="2700"/>
              <a:t>Interest in each other</a:t>
            </a:r>
            <a:endParaRPr sz="2700"/>
          </a:p>
          <a:p>
            <a:pPr marL="0" lvl="0" indent="0" algn="l" rtl="0">
              <a:spcBef>
                <a:spcPts val="0"/>
              </a:spcBef>
              <a:spcAft>
                <a:spcPts val="1600"/>
              </a:spcAft>
              <a:buNone/>
            </a:pPr>
            <a:endParaRPr sz="2700"/>
          </a:p>
        </p:txBody>
      </p:sp>
      <p:sp>
        <p:nvSpPr>
          <p:cNvPr id="188" name="Google Shape;188;p27"/>
          <p:cNvSpPr txBox="1">
            <a:spLocks noGrp="1"/>
          </p:cNvSpPr>
          <p:nvPr>
            <p:ph type="title" idx="4294967295"/>
          </p:nvPr>
        </p:nvSpPr>
        <p:spPr>
          <a:xfrm>
            <a:off x="4771800" y="1111500"/>
            <a:ext cx="4524600" cy="6585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Char char="●"/>
            </a:pPr>
            <a:r>
              <a:rPr lang="en" sz="2700"/>
              <a:t>Apologies</a:t>
            </a:r>
            <a:endParaRPr sz="2700"/>
          </a:p>
          <a:p>
            <a:pPr marL="457200" lvl="0" indent="-400050" algn="l" rtl="0">
              <a:lnSpc>
                <a:spcPct val="115000"/>
              </a:lnSpc>
              <a:spcBef>
                <a:spcPts val="0"/>
              </a:spcBef>
              <a:spcAft>
                <a:spcPts val="0"/>
              </a:spcAft>
              <a:buSzPts val="2700"/>
              <a:buChar char="●"/>
            </a:pPr>
            <a:r>
              <a:rPr lang="en" sz="2700"/>
              <a:t>Changed behaviors</a:t>
            </a:r>
            <a:endParaRPr sz="2700"/>
          </a:p>
          <a:p>
            <a:pPr marL="457200" lvl="0" indent="-400050" algn="l" rtl="0">
              <a:lnSpc>
                <a:spcPct val="115000"/>
              </a:lnSpc>
              <a:spcBef>
                <a:spcPts val="0"/>
              </a:spcBef>
              <a:spcAft>
                <a:spcPts val="0"/>
              </a:spcAft>
              <a:buSzPts val="2700"/>
              <a:buChar char="●"/>
            </a:pPr>
            <a:r>
              <a:rPr lang="en" sz="2700"/>
              <a:t>Gentleness</a:t>
            </a:r>
            <a:endParaRPr sz="2700"/>
          </a:p>
          <a:p>
            <a:pPr marL="457200" lvl="0" indent="-400050" algn="l" rtl="0">
              <a:lnSpc>
                <a:spcPct val="115000"/>
              </a:lnSpc>
              <a:spcBef>
                <a:spcPts val="0"/>
              </a:spcBef>
              <a:spcAft>
                <a:spcPts val="0"/>
              </a:spcAft>
              <a:buSzPts val="2700"/>
              <a:buChar char="●"/>
            </a:pPr>
            <a:r>
              <a:rPr lang="en" sz="2700"/>
              <a:t>Boundary setting</a:t>
            </a:r>
            <a:endParaRPr sz="2700"/>
          </a:p>
          <a:p>
            <a:pPr marL="457200" lvl="0" indent="-400050" algn="l" rtl="0">
              <a:lnSpc>
                <a:spcPct val="115000"/>
              </a:lnSpc>
              <a:spcBef>
                <a:spcPts val="0"/>
              </a:spcBef>
              <a:spcAft>
                <a:spcPts val="0"/>
              </a:spcAft>
              <a:buSzPts val="2700"/>
              <a:buChar char="●"/>
            </a:pPr>
            <a:r>
              <a:rPr lang="en" sz="2700"/>
              <a:t>Patience</a:t>
            </a:r>
            <a:endParaRPr sz="2700"/>
          </a:p>
          <a:p>
            <a:pPr marL="0" lvl="0" indent="0" algn="l" rtl="0">
              <a:spcBef>
                <a:spcPts val="0"/>
              </a:spcBef>
              <a:spcAft>
                <a:spcPts val="1600"/>
              </a:spcAft>
              <a:buSzPts val="990"/>
              <a:buNone/>
            </a:pPr>
            <a:endParaRPr sz="2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93"/>
        <p:cNvGrpSpPr/>
        <p:nvPr/>
      </p:nvGrpSpPr>
      <p:grpSpPr>
        <a:xfrm>
          <a:off x="0" y="0"/>
          <a:ext cx="0" cy="0"/>
          <a:chOff x="0" y="0"/>
          <a:chExt cx="0" cy="0"/>
        </a:xfrm>
      </p:grpSpPr>
      <p:sp>
        <p:nvSpPr>
          <p:cNvPr id="194" name="Google Shape;194;p28"/>
          <p:cNvSpPr txBox="1">
            <a:spLocks noGrp="1"/>
          </p:cNvSpPr>
          <p:nvPr>
            <p:ph type="title"/>
          </p:nvPr>
        </p:nvSpPr>
        <p:spPr>
          <a:xfrm>
            <a:off x="628650" y="122611"/>
            <a:ext cx="8515500" cy="554400"/>
          </a:xfrm>
          <a:prstGeom prst="rect">
            <a:avLst/>
          </a:prstGeom>
          <a:noFill/>
          <a:ln>
            <a:noFill/>
          </a:ln>
        </p:spPr>
        <p:txBody>
          <a:bodyPr spcFirstLastPara="1" wrap="square" lIns="68575" tIns="34275" rIns="0" bIns="34275" anchor="t" anchorCtr="0">
            <a:normAutofit/>
          </a:bodyPr>
          <a:lstStyle/>
          <a:p>
            <a:pPr marL="0" lvl="0" indent="0" algn="l" rtl="0">
              <a:lnSpc>
                <a:spcPct val="90000"/>
              </a:lnSpc>
              <a:spcBef>
                <a:spcPts val="0"/>
              </a:spcBef>
              <a:spcAft>
                <a:spcPts val="0"/>
              </a:spcAft>
              <a:buClr>
                <a:schemeClr val="lt1"/>
              </a:buClr>
              <a:buSzPts val="2700"/>
              <a:buFont typeface="Helvetica Neue"/>
              <a:buNone/>
            </a:pPr>
            <a:r>
              <a:rPr lang="en"/>
              <a:t>Good sex focuses on foundation!</a:t>
            </a:r>
            <a:endParaRPr/>
          </a:p>
        </p:txBody>
      </p:sp>
      <p:sp>
        <p:nvSpPr>
          <p:cNvPr id="195" name="Google Shape;195;p28"/>
          <p:cNvSpPr/>
          <p:nvPr/>
        </p:nvSpPr>
        <p:spPr>
          <a:xfrm>
            <a:off x="2530831" y="2647840"/>
            <a:ext cx="4078940" cy="671112"/>
          </a:xfrm>
          <a:custGeom>
            <a:avLst/>
            <a:gdLst/>
            <a:ahLst/>
            <a:cxnLst/>
            <a:rect l="l" t="t" r="r" b="b"/>
            <a:pathLst>
              <a:path w="21349" h="21600" extrusionOk="0">
                <a:moveTo>
                  <a:pt x="2808" y="0"/>
                </a:moveTo>
                <a:lnTo>
                  <a:pt x="18540" y="0"/>
                </a:lnTo>
                <a:cubicBezTo>
                  <a:pt x="18652" y="0"/>
                  <a:pt x="18759" y="290"/>
                  <a:pt x="18835" y="799"/>
                </a:cubicBezTo>
                <a:lnTo>
                  <a:pt x="21250" y="17607"/>
                </a:lnTo>
                <a:cubicBezTo>
                  <a:pt x="21474" y="19168"/>
                  <a:pt x="21291" y="21600"/>
                  <a:pt x="20955" y="21600"/>
                </a:cubicBezTo>
                <a:lnTo>
                  <a:pt x="393" y="21600"/>
                </a:lnTo>
                <a:cubicBezTo>
                  <a:pt x="57" y="21600"/>
                  <a:pt x="-126" y="19168"/>
                  <a:pt x="98" y="17607"/>
                </a:cubicBezTo>
                <a:lnTo>
                  <a:pt x="2513" y="799"/>
                </a:lnTo>
                <a:cubicBezTo>
                  <a:pt x="2589" y="327"/>
                  <a:pt x="2696" y="0"/>
                  <a:pt x="2808" y="0"/>
                </a:cubicBezTo>
                <a:close/>
              </a:path>
            </a:pathLst>
          </a:custGeom>
          <a:solidFill>
            <a:schemeClr val="accent3"/>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96" name="Google Shape;196;p28"/>
          <p:cNvSpPr/>
          <p:nvPr/>
        </p:nvSpPr>
        <p:spPr>
          <a:xfrm>
            <a:off x="1763870" y="3527589"/>
            <a:ext cx="5616287" cy="671219"/>
          </a:xfrm>
          <a:custGeom>
            <a:avLst/>
            <a:gdLst/>
            <a:ahLst/>
            <a:cxnLst/>
            <a:rect l="l" t="t" r="r" b="b"/>
            <a:pathLst>
              <a:path w="21417" h="21567" extrusionOk="0">
                <a:moveTo>
                  <a:pt x="19586" y="801"/>
                </a:moveTo>
                <a:lnTo>
                  <a:pt x="21346" y="17580"/>
                </a:lnTo>
                <a:cubicBezTo>
                  <a:pt x="21509" y="19139"/>
                  <a:pt x="21376" y="21567"/>
                  <a:pt x="21131" y="21567"/>
                </a:cubicBezTo>
                <a:lnTo>
                  <a:pt x="10709" y="21567"/>
                </a:lnTo>
                <a:lnTo>
                  <a:pt x="287" y="21567"/>
                </a:lnTo>
                <a:cubicBezTo>
                  <a:pt x="42" y="21567"/>
                  <a:pt x="-91" y="19139"/>
                  <a:pt x="72" y="17580"/>
                </a:cubicBezTo>
                <a:lnTo>
                  <a:pt x="1832" y="801"/>
                </a:lnTo>
                <a:cubicBezTo>
                  <a:pt x="1887" y="293"/>
                  <a:pt x="1965" y="3"/>
                  <a:pt x="2047" y="3"/>
                </a:cubicBezTo>
                <a:lnTo>
                  <a:pt x="19371" y="3"/>
                </a:lnTo>
                <a:cubicBezTo>
                  <a:pt x="19453" y="-33"/>
                  <a:pt x="19531" y="293"/>
                  <a:pt x="19586" y="801"/>
                </a:cubicBezTo>
                <a:close/>
              </a:path>
            </a:pathLst>
          </a:custGeom>
          <a:solidFill>
            <a:schemeClr val="accent2"/>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97" name="Google Shape;197;p28"/>
          <p:cNvSpPr/>
          <p:nvPr/>
        </p:nvSpPr>
        <p:spPr>
          <a:xfrm>
            <a:off x="3297791" y="1779370"/>
            <a:ext cx="2542781" cy="671112"/>
          </a:xfrm>
          <a:custGeom>
            <a:avLst/>
            <a:gdLst/>
            <a:ahLst/>
            <a:cxnLst/>
            <a:rect l="l" t="t" r="r" b="b"/>
            <a:pathLst>
              <a:path w="21200" h="21600" extrusionOk="0">
                <a:moveTo>
                  <a:pt x="4474" y="0"/>
                </a:moveTo>
                <a:lnTo>
                  <a:pt x="16726" y="0"/>
                </a:lnTo>
                <a:cubicBezTo>
                  <a:pt x="16905" y="0"/>
                  <a:pt x="17074" y="290"/>
                  <a:pt x="17197" y="799"/>
                </a:cubicBezTo>
                <a:lnTo>
                  <a:pt x="21043" y="17607"/>
                </a:lnTo>
                <a:cubicBezTo>
                  <a:pt x="21400" y="19168"/>
                  <a:pt x="21108" y="21600"/>
                  <a:pt x="20572" y="21600"/>
                </a:cubicBezTo>
                <a:lnTo>
                  <a:pt x="628" y="21600"/>
                </a:lnTo>
                <a:cubicBezTo>
                  <a:pt x="92" y="21600"/>
                  <a:pt x="-200" y="19168"/>
                  <a:pt x="157" y="17607"/>
                </a:cubicBezTo>
                <a:lnTo>
                  <a:pt x="4003" y="799"/>
                </a:lnTo>
                <a:cubicBezTo>
                  <a:pt x="4126" y="327"/>
                  <a:pt x="4295" y="0"/>
                  <a:pt x="4474" y="0"/>
                </a:cubicBezTo>
                <a:close/>
              </a:path>
            </a:pathLst>
          </a:custGeom>
          <a:solidFill>
            <a:schemeClr val="accent4"/>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98" name="Google Shape;198;p28"/>
          <p:cNvSpPr/>
          <p:nvPr/>
        </p:nvSpPr>
        <p:spPr>
          <a:xfrm>
            <a:off x="4064751" y="944735"/>
            <a:ext cx="1004360" cy="633340"/>
          </a:xfrm>
          <a:custGeom>
            <a:avLst/>
            <a:gdLst/>
            <a:ahLst/>
            <a:cxnLst/>
            <a:rect l="l" t="t" r="r" b="b"/>
            <a:pathLst>
              <a:path w="20616" h="21278" extrusionOk="0">
                <a:moveTo>
                  <a:pt x="388" y="17110"/>
                </a:moveTo>
                <a:lnTo>
                  <a:pt x="9162" y="853"/>
                </a:lnTo>
                <a:cubicBezTo>
                  <a:pt x="9764" y="-284"/>
                  <a:pt x="10852" y="-284"/>
                  <a:pt x="11454" y="853"/>
                </a:cubicBezTo>
                <a:lnTo>
                  <a:pt x="20228" y="17110"/>
                </a:lnTo>
                <a:cubicBezTo>
                  <a:pt x="21108" y="18739"/>
                  <a:pt x="20390" y="21278"/>
                  <a:pt x="19071" y="21278"/>
                </a:cubicBezTo>
                <a:lnTo>
                  <a:pt x="1522" y="21278"/>
                </a:lnTo>
                <a:cubicBezTo>
                  <a:pt x="226" y="21316"/>
                  <a:pt x="-492" y="18739"/>
                  <a:pt x="388" y="17110"/>
                </a:cubicBezTo>
                <a:close/>
              </a:path>
            </a:pathLst>
          </a:custGeom>
          <a:solidFill>
            <a:schemeClr val="accent6"/>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99" name="Google Shape;199;p28"/>
          <p:cNvSpPr txBox="1"/>
          <p:nvPr/>
        </p:nvSpPr>
        <p:spPr>
          <a:xfrm>
            <a:off x="3199074" y="2769747"/>
            <a:ext cx="27357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TRUST</a:t>
            </a:r>
            <a:endParaRPr sz="2400"/>
          </a:p>
        </p:txBody>
      </p:sp>
      <p:sp>
        <p:nvSpPr>
          <p:cNvPr id="200" name="Google Shape;200;p28"/>
          <p:cNvSpPr txBox="1"/>
          <p:nvPr/>
        </p:nvSpPr>
        <p:spPr>
          <a:xfrm>
            <a:off x="3199074" y="3632564"/>
            <a:ext cx="27357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SAFETY &amp; SECURITY</a:t>
            </a:r>
            <a:endParaRPr sz="2400"/>
          </a:p>
        </p:txBody>
      </p:sp>
      <p:sp>
        <p:nvSpPr>
          <p:cNvPr id="201" name="Google Shape;201;p28"/>
          <p:cNvSpPr txBox="1"/>
          <p:nvPr/>
        </p:nvSpPr>
        <p:spPr>
          <a:xfrm>
            <a:off x="3531112" y="1895613"/>
            <a:ext cx="20835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CONNECTION</a:t>
            </a:r>
            <a:endParaRPr sz="2400"/>
          </a:p>
        </p:txBody>
      </p:sp>
      <p:sp>
        <p:nvSpPr>
          <p:cNvPr id="202" name="Google Shape;202;p28"/>
          <p:cNvSpPr txBox="1"/>
          <p:nvPr/>
        </p:nvSpPr>
        <p:spPr>
          <a:xfrm>
            <a:off x="3796752" y="1143409"/>
            <a:ext cx="15522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SEX</a:t>
            </a:r>
            <a:endParaRPr sz="2400"/>
          </a:p>
        </p:txBody>
      </p:sp>
      <p:sp>
        <p:nvSpPr>
          <p:cNvPr id="203" name="Google Shape;203;p28"/>
          <p:cNvSpPr/>
          <p:nvPr/>
        </p:nvSpPr>
        <p:spPr>
          <a:xfrm>
            <a:off x="100" y="4537950"/>
            <a:ext cx="9144000" cy="605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4" name="Google Shape;204;p28"/>
          <p:cNvSpPr txBox="1"/>
          <p:nvPr/>
        </p:nvSpPr>
        <p:spPr>
          <a:xfrm>
            <a:off x="628650" y="4317025"/>
            <a:ext cx="8016900" cy="6234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3600" b="1">
                <a:solidFill>
                  <a:schemeClr val="lt1"/>
                </a:solidFill>
                <a:latin typeface="Calibri"/>
                <a:ea typeface="Calibri"/>
                <a:cs typeface="Calibri"/>
                <a:sym typeface="Calibri"/>
              </a:rPr>
              <a:t>JESUS</a:t>
            </a:r>
            <a:endParaRPr sz="36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08"/>
        <p:cNvGrpSpPr/>
        <p:nvPr/>
      </p:nvGrpSpPr>
      <p:grpSpPr>
        <a:xfrm>
          <a:off x="0" y="0"/>
          <a:ext cx="0" cy="0"/>
          <a:chOff x="0" y="0"/>
          <a:chExt cx="0" cy="0"/>
        </a:xfrm>
      </p:grpSpPr>
      <p:pic>
        <p:nvPicPr>
          <p:cNvPr id="209" name="Google Shape;209;p29"/>
          <p:cNvPicPr preferRelativeResize="0"/>
          <p:nvPr/>
        </p:nvPicPr>
        <p:blipFill rotWithShape="1">
          <a:blip r:embed="rId3">
            <a:alphaModFix/>
          </a:blip>
          <a:srcRect b="24477"/>
          <a:stretch/>
        </p:blipFill>
        <p:spPr>
          <a:xfrm>
            <a:off x="121588" y="0"/>
            <a:ext cx="8900818"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214"/>
        <p:cNvGrpSpPr/>
        <p:nvPr/>
      </p:nvGrpSpPr>
      <p:grpSpPr>
        <a:xfrm>
          <a:off x="0" y="0"/>
          <a:ext cx="0" cy="0"/>
          <a:chOff x="0" y="0"/>
          <a:chExt cx="0" cy="0"/>
        </a:xfrm>
      </p:grpSpPr>
      <p:sp>
        <p:nvSpPr>
          <p:cNvPr id="215" name="Google Shape;215;p30"/>
          <p:cNvSpPr txBox="1">
            <a:spLocks noGrp="1"/>
          </p:cNvSpPr>
          <p:nvPr>
            <p:ph type="title"/>
          </p:nvPr>
        </p:nvSpPr>
        <p:spPr>
          <a:xfrm>
            <a:off x="628650" y="122611"/>
            <a:ext cx="8515500" cy="554400"/>
          </a:xfrm>
          <a:prstGeom prst="rect">
            <a:avLst/>
          </a:prstGeom>
          <a:noFill/>
          <a:ln>
            <a:noFill/>
          </a:ln>
        </p:spPr>
        <p:txBody>
          <a:bodyPr spcFirstLastPara="1" wrap="square" lIns="68575" tIns="34275" rIns="0" bIns="34275" anchor="t" anchorCtr="0">
            <a:normAutofit/>
          </a:bodyPr>
          <a:lstStyle/>
          <a:p>
            <a:pPr marL="0" lvl="0" indent="0" algn="l" rtl="0">
              <a:lnSpc>
                <a:spcPct val="90000"/>
              </a:lnSpc>
              <a:spcBef>
                <a:spcPts val="0"/>
              </a:spcBef>
              <a:spcAft>
                <a:spcPts val="0"/>
              </a:spcAft>
              <a:buClr>
                <a:schemeClr val="lt1"/>
              </a:buClr>
              <a:buSzPts val="2700"/>
              <a:buFont typeface="Helvetica Neue"/>
              <a:buNone/>
            </a:pPr>
            <a:r>
              <a:rPr lang="en"/>
              <a:t>Good sex focuses on foundation!</a:t>
            </a:r>
            <a:endParaRPr/>
          </a:p>
        </p:txBody>
      </p:sp>
      <p:sp>
        <p:nvSpPr>
          <p:cNvPr id="216" name="Google Shape;216;p30"/>
          <p:cNvSpPr/>
          <p:nvPr/>
        </p:nvSpPr>
        <p:spPr>
          <a:xfrm>
            <a:off x="2530831" y="2647840"/>
            <a:ext cx="4078940" cy="671112"/>
          </a:xfrm>
          <a:custGeom>
            <a:avLst/>
            <a:gdLst/>
            <a:ahLst/>
            <a:cxnLst/>
            <a:rect l="l" t="t" r="r" b="b"/>
            <a:pathLst>
              <a:path w="21349" h="21600" extrusionOk="0">
                <a:moveTo>
                  <a:pt x="2808" y="0"/>
                </a:moveTo>
                <a:lnTo>
                  <a:pt x="18540" y="0"/>
                </a:lnTo>
                <a:cubicBezTo>
                  <a:pt x="18652" y="0"/>
                  <a:pt x="18759" y="290"/>
                  <a:pt x="18835" y="799"/>
                </a:cubicBezTo>
                <a:lnTo>
                  <a:pt x="21250" y="17607"/>
                </a:lnTo>
                <a:cubicBezTo>
                  <a:pt x="21474" y="19168"/>
                  <a:pt x="21291" y="21600"/>
                  <a:pt x="20955" y="21600"/>
                </a:cubicBezTo>
                <a:lnTo>
                  <a:pt x="393" y="21600"/>
                </a:lnTo>
                <a:cubicBezTo>
                  <a:pt x="57" y="21600"/>
                  <a:pt x="-126" y="19168"/>
                  <a:pt x="98" y="17607"/>
                </a:cubicBezTo>
                <a:lnTo>
                  <a:pt x="2513" y="799"/>
                </a:lnTo>
                <a:cubicBezTo>
                  <a:pt x="2589" y="327"/>
                  <a:pt x="2696" y="0"/>
                  <a:pt x="2808" y="0"/>
                </a:cubicBezTo>
                <a:close/>
              </a:path>
            </a:pathLst>
          </a:custGeom>
          <a:solidFill>
            <a:schemeClr val="accent3"/>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217" name="Google Shape;217;p30"/>
          <p:cNvSpPr/>
          <p:nvPr/>
        </p:nvSpPr>
        <p:spPr>
          <a:xfrm>
            <a:off x="1763870" y="3527589"/>
            <a:ext cx="5616287" cy="671219"/>
          </a:xfrm>
          <a:custGeom>
            <a:avLst/>
            <a:gdLst/>
            <a:ahLst/>
            <a:cxnLst/>
            <a:rect l="l" t="t" r="r" b="b"/>
            <a:pathLst>
              <a:path w="21417" h="21567" extrusionOk="0">
                <a:moveTo>
                  <a:pt x="19586" y="801"/>
                </a:moveTo>
                <a:lnTo>
                  <a:pt x="21346" y="17580"/>
                </a:lnTo>
                <a:cubicBezTo>
                  <a:pt x="21509" y="19139"/>
                  <a:pt x="21376" y="21567"/>
                  <a:pt x="21131" y="21567"/>
                </a:cubicBezTo>
                <a:lnTo>
                  <a:pt x="10709" y="21567"/>
                </a:lnTo>
                <a:lnTo>
                  <a:pt x="287" y="21567"/>
                </a:lnTo>
                <a:cubicBezTo>
                  <a:pt x="42" y="21567"/>
                  <a:pt x="-91" y="19139"/>
                  <a:pt x="72" y="17580"/>
                </a:cubicBezTo>
                <a:lnTo>
                  <a:pt x="1832" y="801"/>
                </a:lnTo>
                <a:cubicBezTo>
                  <a:pt x="1887" y="293"/>
                  <a:pt x="1965" y="3"/>
                  <a:pt x="2047" y="3"/>
                </a:cubicBezTo>
                <a:lnTo>
                  <a:pt x="19371" y="3"/>
                </a:lnTo>
                <a:cubicBezTo>
                  <a:pt x="19453" y="-33"/>
                  <a:pt x="19531" y="293"/>
                  <a:pt x="19586" y="801"/>
                </a:cubicBezTo>
                <a:close/>
              </a:path>
            </a:pathLst>
          </a:custGeom>
          <a:solidFill>
            <a:schemeClr val="accent2"/>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218" name="Google Shape;218;p30"/>
          <p:cNvSpPr/>
          <p:nvPr/>
        </p:nvSpPr>
        <p:spPr>
          <a:xfrm>
            <a:off x="3297791" y="1779370"/>
            <a:ext cx="2542781" cy="671112"/>
          </a:xfrm>
          <a:custGeom>
            <a:avLst/>
            <a:gdLst/>
            <a:ahLst/>
            <a:cxnLst/>
            <a:rect l="l" t="t" r="r" b="b"/>
            <a:pathLst>
              <a:path w="21200" h="21600" extrusionOk="0">
                <a:moveTo>
                  <a:pt x="4474" y="0"/>
                </a:moveTo>
                <a:lnTo>
                  <a:pt x="16726" y="0"/>
                </a:lnTo>
                <a:cubicBezTo>
                  <a:pt x="16905" y="0"/>
                  <a:pt x="17074" y="290"/>
                  <a:pt x="17197" y="799"/>
                </a:cubicBezTo>
                <a:lnTo>
                  <a:pt x="21043" y="17607"/>
                </a:lnTo>
                <a:cubicBezTo>
                  <a:pt x="21400" y="19168"/>
                  <a:pt x="21108" y="21600"/>
                  <a:pt x="20572" y="21600"/>
                </a:cubicBezTo>
                <a:lnTo>
                  <a:pt x="628" y="21600"/>
                </a:lnTo>
                <a:cubicBezTo>
                  <a:pt x="92" y="21600"/>
                  <a:pt x="-200" y="19168"/>
                  <a:pt x="157" y="17607"/>
                </a:cubicBezTo>
                <a:lnTo>
                  <a:pt x="4003" y="799"/>
                </a:lnTo>
                <a:cubicBezTo>
                  <a:pt x="4126" y="327"/>
                  <a:pt x="4295" y="0"/>
                  <a:pt x="4474" y="0"/>
                </a:cubicBezTo>
                <a:close/>
              </a:path>
            </a:pathLst>
          </a:custGeom>
          <a:solidFill>
            <a:schemeClr val="accent4"/>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219" name="Google Shape;219;p30"/>
          <p:cNvSpPr/>
          <p:nvPr/>
        </p:nvSpPr>
        <p:spPr>
          <a:xfrm>
            <a:off x="4064751" y="944735"/>
            <a:ext cx="1004360" cy="633340"/>
          </a:xfrm>
          <a:custGeom>
            <a:avLst/>
            <a:gdLst/>
            <a:ahLst/>
            <a:cxnLst/>
            <a:rect l="l" t="t" r="r" b="b"/>
            <a:pathLst>
              <a:path w="20616" h="21278" extrusionOk="0">
                <a:moveTo>
                  <a:pt x="388" y="17110"/>
                </a:moveTo>
                <a:lnTo>
                  <a:pt x="9162" y="853"/>
                </a:lnTo>
                <a:cubicBezTo>
                  <a:pt x="9764" y="-284"/>
                  <a:pt x="10852" y="-284"/>
                  <a:pt x="11454" y="853"/>
                </a:cubicBezTo>
                <a:lnTo>
                  <a:pt x="20228" y="17110"/>
                </a:lnTo>
                <a:cubicBezTo>
                  <a:pt x="21108" y="18739"/>
                  <a:pt x="20390" y="21278"/>
                  <a:pt x="19071" y="21278"/>
                </a:cubicBezTo>
                <a:lnTo>
                  <a:pt x="1522" y="21278"/>
                </a:lnTo>
                <a:cubicBezTo>
                  <a:pt x="226" y="21316"/>
                  <a:pt x="-492" y="18739"/>
                  <a:pt x="388" y="17110"/>
                </a:cubicBezTo>
                <a:close/>
              </a:path>
            </a:pathLst>
          </a:custGeom>
          <a:solidFill>
            <a:schemeClr val="accent6"/>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220" name="Google Shape;220;p30"/>
          <p:cNvSpPr txBox="1"/>
          <p:nvPr/>
        </p:nvSpPr>
        <p:spPr>
          <a:xfrm>
            <a:off x="3199074" y="2769747"/>
            <a:ext cx="27357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TRUST</a:t>
            </a:r>
            <a:endParaRPr sz="2400"/>
          </a:p>
        </p:txBody>
      </p:sp>
      <p:sp>
        <p:nvSpPr>
          <p:cNvPr id="221" name="Google Shape;221;p30"/>
          <p:cNvSpPr txBox="1"/>
          <p:nvPr/>
        </p:nvSpPr>
        <p:spPr>
          <a:xfrm>
            <a:off x="3199074" y="3632564"/>
            <a:ext cx="27357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SAFETY &amp; SECURITY</a:t>
            </a:r>
            <a:endParaRPr sz="2400"/>
          </a:p>
        </p:txBody>
      </p:sp>
      <p:sp>
        <p:nvSpPr>
          <p:cNvPr id="222" name="Google Shape;222;p30"/>
          <p:cNvSpPr txBox="1"/>
          <p:nvPr/>
        </p:nvSpPr>
        <p:spPr>
          <a:xfrm>
            <a:off x="3531112" y="1895613"/>
            <a:ext cx="20835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CONNECTION</a:t>
            </a:r>
            <a:endParaRPr sz="2400"/>
          </a:p>
        </p:txBody>
      </p:sp>
      <p:sp>
        <p:nvSpPr>
          <p:cNvPr id="223" name="Google Shape;223;p30"/>
          <p:cNvSpPr txBox="1"/>
          <p:nvPr/>
        </p:nvSpPr>
        <p:spPr>
          <a:xfrm>
            <a:off x="3796752" y="1143409"/>
            <a:ext cx="15522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SEX</a:t>
            </a:r>
            <a:endParaRPr sz="2400"/>
          </a:p>
        </p:txBody>
      </p:sp>
      <p:sp>
        <p:nvSpPr>
          <p:cNvPr id="224" name="Google Shape;224;p30"/>
          <p:cNvSpPr/>
          <p:nvPr/>
        </p:nvSpPr>
        <p:spPr>
          <a:xfrm>
            <a:off x="100" y="4537950"/>
            <a:ext cx="9144000" cy="605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25" name="Google Shape;225;p30"/>
          <p:cNvSpPr txBox="1"/>
          <p:nvPr/>
        </p:nvSpPr>
        <p:spPr>
          <a:xfrm>
            <a:off x="628650" y="4317025"/>
            <a:ext cx="8016900" cy="6234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3600" b="1">
                <a:solidFill>
                  <a:schemeClr val="lt1"/>
                </a:solidFill>
                <a:latin typeface="Calibri"/>
                <a:ea typeface="Calibri"/>
                <a:cs typeface="Calibri"/>
                <a:sym typeface="Calibri"/>
              </a:rPr>
              <a:t>JESUS</a:t>
            </a:r>
            <a:endParaRPr sz="36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211475" y="148200"/>
            <a:ext cx="8205600" cy="65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700" u="sng"/>
              <a:t>Practical suggestions to rebuild trust </a:t>
            </a:r>
            <a:endParaRPr sz="3700"/>
          </a:p>
        </p:txBody>
      </p:sp>
      <p:sp>
        <p:nvSpPr>
          <p:cNvPr id="231" name="Google Shape;231;p31"/>
          <p:cNvSpPr txBox="1">
            <a:spLocks noGrp="1"/>
          </p:cNvSpPr>
          <p:nvPr>
            <p:ph type="title" idx="4294967295"/>
          </p:nvPr>
        </p:nvSpPr>
        <p:spPr>
          <a:xfrm>
            <a:off x="0" y="1111500"/>
            <a:ext cx="4771800" cy="37653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Char char="●"/>
            </a:pPr>
            <a:r>
              <a:rPr lang="en" sz="2700"/>
              <a:t>Reassurances</a:t>
            </a:r>
            <a:endParaRPr sz="2700"/>
          </a:p>
          <a:p>
            <a:pPr marL="457200" lvl="0" indent="-400050" algn="l" rtl="0">
              <a:lnSpc>
                <a:spcPct val="115000"/>
              </a:lnSpc>
              <a:spcBef>
                <a:spcPts val="0"/>
              </a:spcBef>
              <a:spcAft>
                <a:spcPts val="0"/>
              </a:spcAft>
              <a:buSzPts val="2700"/>
              <a:buChar char="●"/>
            </a:pPr>
            <a:r>
              <a:rPr lang="en" sz="2700"/>
              <a:t>Regular contact and communication</a:t>
            </a:r>
            <a:endParaRPr sz="2700"/>
          </a:p>
          <a:p>
            <a:pPr marL="457200" lvl="0" indent="-400050" algn="l" rtl="0">
              <a:lnSpc>
                <a:spcPct val="115000"/>
              </a:lnSpc>
              <a:spcBef>
                <a:spcPts val="0"/>
              </a:spcBef>
              <a:spcAft>
                <a:spcPts val="0"/>
              </a:spcAft>
              <a:buSzPts val="2700"/>
              <a:buChar char="●"/>
            </a:pPr>
            <a:r>
              <a:rPr lang="en" sz="2700"/>
              <a:t>Validation &amp; empathy</a:t>
            </a:r>
            <a:endParaRPr sz="2700"/>
          </a:p>
          <a:p>
            <a:pPr marL="457200" lvl="0" indent="-400050" algn="l" rtl="0">
              <a:lnSpc>
                <a:spcPct val="115000"/>
              </a:lnSpc>
              <a:spcBef>
                <a:spcPts val="0"/>
              </a:spcBef>
              <a:spcAft>
                <a:spcPts val="0"/>
              </a:spcAft>
              <a:buSzPts val="2700"/>
              <a:buChar char="●"/>
            </a:pPr>
            <a:r>
              <a:rPr lang="en" sz="2700"/>
              <a:t>Mutual submission (Eph 5)</a:t>
            </a:r>
            <a:endParaRPr sz="2700"/>
          </a:p>
          <a:p>
            <a:pPr marL="457200" lvl="0" indent="-400050" algn="l" rtl="0">
              <a:lnSpc>
                <a:spcPct val="115000"/>
              </a:lnSpc>
              <a:spcBef>
                <a:spcPts val="0"/>
              </a:spcBef>
              <a:spcAft>
                <a:spcPts val="0"/>
              </a:spcAft>
              <a:buSzPts val="2700"/>
              <a:buChar char="●"/>
            </a:pPr>
            <a:r>
              <a:rPr lang="en" sz="2700"/>
              <a:t>Open Phones, computers</a:t>
            </a:r>
            <a:endParaRPr sz="2700"/>
          </a:p>
          <a:p>
            <a:pPr marL="457200" lvl="0" indent="-400050" algn="l" rtl="0">
              <a:lnSpc>
                <a:spcPct val="115000"/>
              </a:lnSpc>
              <a:spcBef>
                <a:spcPts val="0"/>
              </a:spcBef>
              <a:spcAft>
                <a:spcPts val="0"/>
              </a:spcAft>
              <a:buSzPts val="2700"/>
              <a:buChar char="●"/>
            </a:pPr>
            <a:r>
              <a:rPr lang="en" sz="2700"/>
              <a:t>Interest in each other</a:t>
            </a:r>
            <a:endParaRPr sz="2700"/>
          </a:p>
          <a:p>
            <a:pPr marL="0" lvl="0" indent="0" algn="l" rtl="0">
              <a:spcBef>
                <a:spcPts val="0"/>
              </a:spcBef>
              <a:spcAft>
                <a:spcPts val="1600"/>
              </a:spcAft>
              <a:buNone/>
            </a:pPr>
            <a:endParaRPr sz="2700"/>
          </a:p>
        </p:txBody>
      </p:sp>
      <p:sp>
        <p:nvSpPr>
          <p:cNvPr id="232" name="Google Shape;232;p31"/>
          <p:cNvSpPr txBox="1">
            <a:spLocks noGrp="1"/>
          </p:cNvSpPr>
          <p:nvPr>
            <p:ph type="title" idx="4294967295"/>
          </p:nvPr>
        </p:nvSpPr>
        <p:spPr>
          <a:xfrm>
            <a:off x="4771800" y="1111500"/>
            <a:ext cx="4524600" cy="658500"/>
          </a:xfrm>
          <a:prstGeom prst="rect">
            <a:avLst/>
          </a:prstGeom>
        </p:spPr>
        <p:txBody>
          <a:bodyPr spcFirstLastPara="1" wrap="square" lIns="91425" tIns="91425" rIns="91425" bIns="91425" anchor="t" anchorCtr="0">
            <a:noAutofit/>
          </a:bodyPr>
          <a:lstStyle/>
          <a:p>
            <a:pPr marL="457200" lvl="0" indent="-400050" algn="l" rtl="0">
              <a:lnSpc>
                <a:spcPct val="115000"/>
              </a:lnSpc>
              <a:spcBef>
                <a:spcPts val="0"/>
              </a:spcBef>
              <a:spcAft>
                <a:spcPts val="0"/>
              </a:spcAft>
              <a:buSzPts val="2700"/>
              <a:buChar char="●"/>
            </a:pPr>
            <a:r>
              <a:rPr lang="en" sz="2700"/>
              <a:t>Apologies</a:t>
            </a:r>
            <a:endParaRPr sz="2700"/>
          </a:p>
          <a:p>
            <a:pPr marL="457200" lvl="0" indent="-400050" algn="l" rtl="0">
              <a:lnSpc>
                <a:spcPct val="115000"/>
              </a:lnSpc>
              <a:spcBef>
                <a:spcPts val="0"/>
              </a:spcBef>
              <a:spcAft>
                <a:spcPts val="0"/>
              </a:spcAft>
              <a:buSzPts val="2700"/>
              <a:buChar char="●"/>
            </a:pPr>
            <a:r>
              <a:rPr lang="en" sz="2700"/>
              <a:t>Changed behaviors</a:t>
            </a:r>
            <a:endParaRPr sz="2700"/>
          </a:p>
          <a:p>
            <a:pPr marL="457200" lvl="0" indent="-400050" algn="l" rtl="0">
              <a:lnSpc>
                <a:spcPct val="115000"/>
              </a:lnSpc>
              <a:spcBef>
                <a:spcPts val="0"/>
              </a:spcBef>
              <a:spcAft>
                <a:spcPts val="0"/>
              </a:spcAft>
              <a:buSzPts val="2700"/>
              <a:buChar char="●"/>
            </a:pPr>
            <a:r>
              <a:rPr lang="en" sz="2700"/>
              <a:t>Gentleness</a:t>
            </a:r>
            <a:endParaRPr sz="2700"/>
          </a:p>
          <a:p>
            <a:pPr marL="457200" lvl="0" indent="-400050" algn="l" rtl="0">
              <a:lnSpc>
                <a:spcPct val="115000"/>
              </a:lnSpc>
              <a:spcBef>
                <a:spcPts val="0"/>
              </a:spcBef>
              <a:spcAft>
                <a:spcPts val="0"/>
              </a:spcAft>
              <a:buSzPts val="2700"/>
              <a:buChar char="●"/>
            </a:pPr>
            <a:r>
              <a:rPr lang="en" sz="2700"/>
              <a:t>Boundary setting</a:t>
            </a:r>
            <a:endParaRPr sz="2700"/>
          </a:p>
          <a:p>
            <a:pPr marL="457200" lvl="0" indent="-400050" algn="l" rtl="0">
              <a:lnSpc>
                <a:spcPct val="115000"/>
              </a:lnSpc>
              <a:spcBef>
                <a:spcPts val="0"/>
              </a:spcBef>
              <a:spcAft>
                <a:spcPts val="0"/>
              </a:spcAft>
              <a:buSzPts val="2700"/>
              <a:buChar char="●"/>
            </a:pPr>
            <a:r>
              <a:rPr lang="en" sz="2700"/>
              <a:t>Patience</a:t>
            </a:r>
            <a:endParaRPr sz="2700"/>
          </a:p>
          <a:p>
            <a:pPr marL="0" lvl="0" indent="0" algn="l" rtl="0">
              <a:spcBef>
                <a:spcPts val="0"/>
              </a:spcBef>
              <a:spcAft>
                <a:spcPts val="1600"/>
              </a:spcAft>
              <a:buSzPts val="990"/>
              <a:buNone/>
            </a:pPr>
            <a:endParaRPr sz="2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6"/>
        <p:cNvGrpSpPr/>
        <p:nvPr/>
      </p:nvGrpSpPr>
      <p:grpSpPr>
        <a:xfrm>
          <a:off x="0" y="0"/>
          <a:ext cx="0" cy="0"/>
          <a:chOff x="0" y="0"/>
          <a:chExt cx="0" cy="0"/>
        </a:xfrm>
      </p:grpSpPr>
      <p:pic>
        <p:nvPicPr>
          <p:cNvPr id="237" name="Google Shape;237;p32"/>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238" name="Google Shape;238;p32"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239" name="Google Shape;239;p32"/>
          <p:cNvSpPr txBox="1"/>
          <p:nvPr/>
        </p:nvSpPr>
        <p:spPr>
          <a:xfrm>
            <a:off x="2602400" y="535000"/>
            <a:ext cx="3939300" cy="76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500" b="1">
                <a:solidFill>
                  <a:schemeClr val="accent6"/>
                </a:solidFill>
                <a:latin typeface="Raleway"/>
                <a:ea typeface="Raleway"/>
                <a:cs typeface="Raleway"/>
                <a:sym typeface="Raleway"/>
              </a:rPr>
              <a:t>Potential Barriers to Sex</a:t>
            </a:r>
            <a:endParaRPr sz="2500" b="1">
              <a:solidFill>
                <a:schemeClr val="accent6"/>
              </a:solidFill>
              <a:latin typeface="Raleway"/>
              <a:ea typeface="Raleway"/>
              <a:cs typeface="Raleway"/>
              <a:sym typeface="Raleway"/>
            </a:endParaRPr>
          </a:p>
        </p:txBody>
      </p:sp>
      <p:sp>
        <p:nvSpPr>
          <p:cNvPr id="240" name="Google Shape;240;p32"/>
          <p:cNvSpPr txBox="1">
            <a:spLocks noGrp="1"/>
          </p:cNvSpPr>
          <p:nvPr>
            <p:ph type="body" idx="4294967295"/>
          </p:nvPr>
        </p:nvSpPr>
        <p:spPr>
          <a:xfrm>
            <a:off x="2855600" y="783100"/>
            <a:ext cx="3432900" cy="4144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Too tired</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Not enough time</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Stress</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Life Changes</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Health Concerns</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Feeling Less Connected</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Age / Hormonal Change</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Beliefs about sex</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Body image</a:t>
            </a:r>
            <a:endParaRPr sz="1400" b="1">
              <a:solidFill>
                <a:schemeClr val="dk1"/>
              </a:solidFill>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Betrayal</a:t>
            </a:r>
            <a:endParaRPr sz="1400" b="1">
              <a:solidFill>
                <a:schemeClr val="dk1"/>
              </a:solidFill>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r>
              <a:rPr lang="en" sz="1400" b="1">
                <a:solidFill>
                  <a:schemeClr val="dk1"/>
                </a:solidFill>
                <a:latin typeface="Raleway"/>
                <a:ea typeface="Raleway"/>
                <a:cs typeface="Raleway"/>
                <a:sym typeface="Raleway"/>
              </a:rPr>
              <a:t>Self-worth</a:t>
            </a:r>
            <a:endParaRPr sz="1400" b="1">
              <a:solidFill>
                <a:schemeClr val="dk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260849" y="245450"/>
            <a:ext cx="8622300" cy="383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Talk about it.</a:t>
            </a:r>
            <a:endParaRPr/>
          </a:p>
          <a:p>
            <a:pPr marL="0" lvl="0" indent="0" algn="l" rtl="0">
              <a:spcBef>
                <a:spcPts val="1000"/>
              </a:spcBef>
              <a:spcAft>
                <a:spcPts val="1000"/>
              </a:spcAft>
              <a:buNone/>
            </a:pPr>
            <a:endParaRPr sz="24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83100" y="712150"/>
            <a:ext cx="8631600" cy="383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200"/>
              <a:t>A man shall leave his father and mother and the two shall </a:t>
            </a:r>
            <a:r>
              <a:rPr lang="en" sz="3200" b="1">
                <a:solidFill>
                  <a:schemeClr val="accent6"/>
                </a:solidFill>
              </a:rPr>
              <a:t>become</a:t>
            </a:r>
            <a:r>
              <a:rPr lang="en" sz="3200">
                <a:solidFill>
                  <a:schemeClr val="accent6"/>
                </a:solidFill>
              </a:rPr>
              <a:t> </a:t>
            </a:r>
            <a:r>
              <a:rPr lang="en" sz="3200" b="1">
                <a:solidFill>
                  <a:schemeClr val="accent6"/>
                </a:solidFill>
              </a:rPr>
              <a:t>one</a:t>
            </a:r>
            <a:r>
              <a:rPr lang="en" sz="3200">
                <a:solidFill>
                  <a:schemeClr val="accent5"/>
                </a:solidFill>
              </a:rPr>
              <a:t> </a:t>
            </a:r>
            <a:r>
              <a:rPr lang="en" sz="3200"/>
              <a:t>flesh.</a:t>
            </a:r>
            <a:endParaRPr sz="3200"/>
          </a:p>
          <a:p>
            <a:pPr marL="3657600" lvl="0" indent="457200" algn="l" rtl="0">
              <a:spcBef>
                <a:spcPts val="0"/>
              </a:spcBef>
              <a:spcAft>
                <a:spcPts val="0"/>
              </a:spcAft>
              <a:buNone/>
            </a:pPr>
            <a:r>
              <a:rPr lang="en" sz="3200"/>
              <a:t>               Genesis 2:24</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260849" y="245450"/>
            <a:ext cx="8622300" cy="383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Talk about it.</a:t>
            </a:r>
            <a:endParaRPr/>
          </a:p>
          <a:p>
            <a:pPr marL="0" lvl="0" indent="0" algn="l" rtl="0">
              <a:spcBef>
                <a:spcPts val="1000"/>
              </a:spcBef>
              <a:spcAft>
                <a:spcPts val="1000"/>
              </a:spcAft>
              <a:buNone/>
            </a:pPr>
            <a:endParaRPr sz="2400" b="0"/>
          </a:p>
        </p:txBody>
      </p:sp>
      <p:pic>
        <p:nvPicPr>
          <p:cNvPr id="251" name="Google Shape;251;p34"/>
          <p:cNvPicPr preferRelativeResize="0"/>
          <p:nvPr/>
        </p:nvPicPr>
        <p:blipFill>
          <a:blip r:embed="rId3">
            <a:alphaModFix/>
          </a:blip>
          <a:stretch>
            <a:fillRect/>
          </a:stretch>
        </p:blipFill>
        <p:spPr>
          <a:xfrm>
            <a:off x="4967500" y="372661"/>
            <a:ext cx="3773100" cy="4523639"/>
          </a:xfrm>
          <a:prstGeom prst="rect">
            <a:avLst/>
          </a:prstGeom>
          <a:noFill/>
          <a:ln>
            <a:noFill/>
          </a:ln>
        </p:spPr>
      </p:pic>
      <p:pic>
        <p:nvPicPr>
          <p:cNvPr id="252" name="Google Shape;252;p34" descr="Piece of duct tape sticking a note to the slide"/>
          <p:cNvPicPr preferRelativeResize="0"/>
          <p:nvPr/>
        </p:nvPicPr>
        <p:blipFill rotWithShape="1">
          <a:blip r:embed="rId4">
            <a:alphaModFix/>
          </a:blip>
          <a:srcRect l="9244" t="5926" r="2118" b="10011"/>
          <a:stretch/>
        </p:blipFill>
        <p:spPr>
          <a:xfrm rot="163905">
            <a:off x="5935183" y="358206"/>
            <a:ext cx="1837734" cy="690999"/>
          </a:xfrm>
          <a:prstGeom prst="rect">
            <a:avLst/>
          </a:prstGeom>
          <a:noFill/>
          <a:ln>
            <a:noFill/>
          </a:ln>
        </p:spPr>
      </p:pic>
      <p:sp>
        <p:nvSpPr>
          <p:cNvPr id="253" name="Google Shape;253;p34"/>
          <p:cNvSpPr txBox="1"/>
          <p:nvPr/>
        </p:nvSpPr>
        <p:spPr>
          <a:xfrm>
            <a:off x="5331853" y="789063"/>
            <a:ext cx="3044700" cy="7161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700" b="1">
                <a:solidFill>
                  <a:schemeClr val="dk1"/>
                </a:solidFill>
                <a:latin typeface="Raleway"/>
                <a:ea typeface="Raleway"/>
                <a:cs typeface="Raleway"/>
                <a:sym typeface="Raleway"/>
              </a:rPr>
              <a:t>Song of Solomon</a:t>
            </a:r>
            <a:endParaRPr sz="2700" b="1">
              <a:solidFill>
                <a:schemeClr val="dk1"/>
              </a:solidFill>
              <a:latin typeface="Raleway"/>
              <a:ea typeface="Raleway"/>
              <a:cs typeface="Raleway"/>
              <a:sym typeface="Raleway"/>
            </a:endParaRPr>
          </a:p>
        </p:txBody>
      </p:sp>
      <p:sp>
        <p:nvSpPr>
          <p:cNvPr id="254" name="Google Shape;254;p34"/>
          <p:cNvSpPr txBox="1">
            <a:spLocks noGrp="1"/>
          </p:cNvSpPr>
          <p:nvPr>
            <p:ph type="body" idx="4294967295"/>
          </p:nvPr>
        </p:nvSpPr>
        <p:spPr>
          <a:xfrm>
            <a:off x="5331853" y="1360779"/>
            <a:ext cx="3044700" cy="312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1</a:t>
            </a:r>
            <a:r>
              <a:rPr lang="en" sz="1200"/>
              <a:t> Your graceful legs are like jewels, the work of an artist’s hands.</a:t>
            </a:r>
            <a:endParaRPr sz="1200"/>
          </a:p>
          <a:p>
            <a:pPr marL="0" lvl="0" indent="0" algn="l" rtl="0">
              <a:spcBef>
                <a:spcPts val="0"/>
              </a:spcBef>
              <a:spcAft>
                <a:spcPts val="0"/>
              </a:spcAft>
              <a:buNone/>
            </a:pPr>
            <a:r>
              <a:rPr lang="en" sz="1200" b="1"/>
              <a:t>2</a:t>
            </a:r>
            <a:r>
              <a:rPr lang="en" sz="1200"/>
              <a:t> Your navel is a rounded goblet that never lacks blended wine.</a:t>
            </a:r>
            <a:endParaRPr sz="1200"/>
          </a:p>
          <a:p>
            <a:pPr marL="0" lvl="0" indent="0" algn="l" rtl="0">
              <a:spcBef>
                <a:spcPts val="0"/>
              </a:spcBef>
              <a:spcAft>
                <a:spcPts val="0"/>
              </a:spcAft>
              <a:buNone/>
            </a:pPr>
            <a:r>
              <a:rPr lang="en" sz="1200"/>
              <a:t>Your waist is a mound of wheat encircled by lilies.</a:t>
            </a:r>
            <a:endParaRPr sz="1200" b="1"/>
          </a:p>
          <a:p>
            <a:pPr marL="0" lvl="0" indent="0" algn="l" rtl="0">
              <a:spcBef>
                <a:spcPts val="0"/>
              </a:spcBef>
              <a:spcAft>
                <a:spcPts val="0"/>
              </a:spcAft>
              <a:buNone/>
            </a:pPr>
            <a:r>
              <a:rPr lang="en" sz="1200" b="1"/>
              <a:t>3</a:t>
            </a:r>
            <a:r>
              <a:rPr lang="en" sz="1200"/>
              <a:t> Your breasts are like two fawns, like twin fawns of a gazelle.</a:t>
            </a:r>
            <a:endParaRPr sz="1200"/>
          </a:p>
          <a:p>
            <a:pPr marL="0" lvl="0" indent="0" algn="l" rtl="0">
              <a:spcBef>
                <a:spcPts val="0"/>
              </a:spcBef>
              <a:spcAft>
                <a:spcPts val="0"/>
              </a:spcAft>
              <a:buNone/>
            </a:pPr>
            <a:endParaRPr sz="700" b="1"/>
          </a:p>
          <a:p>
            <a:pPr marL="0" lvl="0" indent="0" algn="l" rtl="0">
              <a:spcBef>
                <a:spcPts val="0"/>
              </a:spcBef>
              <a:spcAft>
                <a:spcPts val="0"/>
              </a:spcAft>
              <a:buNone/>
            </a:pPr>
            <a:r>
              <a:rPr lang="en" sz="1200" b="1"/>
              <a:t>6 </a:t>
            </a:r>
            <a:r>
              <a:rPr lang="en" sz="1200"/>
              <a:t>How beautiful you are and how pleasing,</a:t>
            </a:r>
            <a:r>
              <a:rPr lang="en" sz="1200">
                <a:latin typeface="Courier New"/>
                <a:ea typeface="Courier New"/>
                <a:cs typeface="Courier New"/>
                <a:sym typeface="Courier New"/>
              </a:rPr>
              <a:t> </a:t>
            </a:r>
            <a:r>
              <a:rPr lang="en" sz="1200"/>
              <a:t>my love, with your delights!</a:t>
            </a:r>
            <a:endParaRPr sz="1200"/>
          </a:p>
          <a:p>
            <a:pPr marL="0" lvl="0" indent="0" algn="l" rtl="0">
              <a:spcBef>
                <a:spcPts val="0"/>
              </a:spcBef>
              <a:spcAft>
                <a:spcPts val="0"/>
              </a:spcAft>
              <a:buNone/>
            </a:pPr>
            <a:r>
              <a:rPr lang="en" sz="1200" b="1"/>
              <a:t>7 </a:t>
            </a:r>
            <a:r>
              <a:rPr lang="en" sz="1200"/>
              <a:t>Your stature is like that of the palm, and your breasts like clusters of fruit.</a:t>
            </a:r>
            <a:endParaRPr sz="1200"/>
          </a:p>
          <a:p>
            <a:pPr marL="0" lvl="0" indent="0" algn="l" rtl="0">
              <a:spcBef>
                <a:spcPts val="0"/>
              </a:spcBef>
              <a:spcAft>
                <a:spcPts val="0"/>
              </a:spcAft>
              <a:buNone/>
            </a:pPr>
            <a:r>
              <a:rPr lang="en" sz="1200" b="1"/>
              <a:t>8 </a:t>
            </a:r>
            <a:r>
              <a:rPr lang="en" sz="1200"/>
              <a:t>I said, “I will climb the palm tree;</a:t>
            </a:r>
            <a:endParaRPr sz="1200"/>
          </a:p>
          <a:p>
            <a:pPr marL="0" lvl="0" indent="0" algn="l" rtl="0">
              <a:spcBef>
                <a:spcPts val="0"/>
              </a:spcBef>
              <a:spcAft>
                <a:spcPts val="0"/>
              </a:spcAft>
              <a:buNone/>
            </a:pPr>
            <a:r>
              <a:rPr lang="en" sz="1200">
                <a:latin typeface="Courier New"/>
                <a:ea typeface="Courier New"/>
                <a:cs typeface="Courier New"/>
                <a:sym typeface="Courier New"/>
              </a:rPr>
              <a:t>   </a:t>
            </a:r>
            <a:r>
              <a:rPr lang="en" sz="1200"/>
              <a:t>I will take hold of its fruit!”</a:t>
            </a:r>
            <a:endParaRPr sz="1200"/>
          </a:p>
          <a:p>
            <a:pPr marL="914400" lvl="0" indent="457200" algn="l" rtl="0">
              <a:spcBef>
                <a:spcPts val="0"/>
              </a:spcBef>
              <a:spcAft>
                <a:spcPts val="0"/>
              </a:spcAft>
              <a:buNone/>
            </a:pPr>
            <a:r>
              <a:rPr lang="en" sz="1200" b="1">
                <a:solidFill>
                  <a:schemeClr val="accent6"/>
                </a:solidFill>
              </a:rPr>
              <a:t>    Song of Solomon 7</a:t>
            </a:r>
            <a:endParaRPr sz="1200" b="1">
              <a:solidFill>
                <a:schemeClr val="accent6"/>
              </a:solidFill>
            </a:endParaRPr>
          </a:p>
          <a:p>
            <a:pPr marL="0" lvl="0" indent="0" algn="l" rtl="0">
              <a:spcBef>
                <a:spcPts val="0"/>
              </a:spcBef>
              <a:spcAft>
                <a:spcPts val="1200"/>
              </a:spcAft>
              <a:buClr>
                <a:schemeClr val="dk2"/>
              </a:buClr>
              <a:buSzPts val="1100"/>
              <a:buFont typeface="Arial"/>
              <a:buNone/>
            </a:pPr>
            <a:endParaRPr sz="1200">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idx="4294967295"/>
          </p:nvPr>
        </p:nvSpPr>
        <p:spPr>
          <a:xfrm>
            <a:off x="535775" y="298500"/>
            <a:ext cx="8205600" cy="76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3600"/>
              <a:t>The purpose of intimacy in marriage is </a:t>
            </a:r>
            <a:r>
              <a:rPr lang="en" sz="3600" u="sng"/>
              <a:t>oneness</a:t>
            </a:r>
            <a:r>
              <a:rPr lang="en" sz="3600"/>
              <a:t>, not gratification.</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3"/>
        <p:cNvGrpSpPr/>
        <p:nvPr/>
      </p:nvGrpSpPr>
      <p:grpSpPr>
        <a:xfrm>
          <a:off x="0" y="0"/>
          <a:ext cx="0" cy="0"/>
          <a:chOff x="0" y="0"/>
          <a:chExt cx="0" cy="0"/>
        </a:xfrm>
      </p:grpSpPr>
      <p:sp>
        <p:nvSpPr>
          <p:cNvPr id="94" name="Google Shape;94;p18"/>
          <p:cNvSpPr txBox="1">
            <a:spLocks noGrp="1"/>
          </p:cNvSpPr>
          <p:nvPr>
            <p:ph type="title" idx="4294967295"/>
          </p:nvPr>
        </p:nvSpPr>
        <p:spPr>
          <a:xfrm>
            <a:off x="535775" y="298500"/>
            <a:ext cx="8205600" cy="76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3600"/>
              <a:t>The purpose of intimacy in marriage is </a:t>
            </a:r>
            <a:r>
              <a:rPr lang="en" sz="3600" u="sng"/>
              <a:t>oneness</a:t>
            </a:r>
            <a:r>
              <a:rPr lang="en" sz="3600"/>
              <a:t>, not gratification.</a:t>
            </a:r>
            <a:endParaRPr sz="2400"/>
          </a:p>
        </p:txBody>
      </p:sp>
      <p:sp>
        <p:nvSpPr>
          <p:cNvPr id="95" name="Google Shape;95;p18"/>
          <p:cNvSpPr txBox="1">
            <a:spLocks noGrp="1"/>
          </p:cNvSpPr>
          <p:nvPr>
            <p:ph type="title" idx="4294967295"/>
          </p:nvPr>
        </p:nvSpPr>
        <p:spPr>
          <a:xfrm>
            <a:off x="469200" y="1945375"/>
            <a:ext cx="8205600" cy="76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1600"/>
              </a:spcAft>
              <a:buNone/>
            </a:pPr>
            <a:r>
              <a:rPr lang="en" sz="3600"/>
              <a:t>Great sex doesn’t focus on sex. It focuses on intimacy.</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1143000" y="0"/>
            <a:ext cx="685801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05"/>
        <p:cNvGrpSpPr/>
        <p:nvPr/>
      </p:nvGrpSpPr>
      <p:grpSpPr>
        <a:xfrm>
          <a:off x="0" y="0"/>
          <a:ext cx="0" cy="0"/>
          <a:chOff x="0" y="0"/>
          <a:chExt cx="0" cy="0"/>
        </a:xfrm>
      </p:grpSpPr>
      <p:sp>
        <p:nvSpPr>
          <p:cNvPr id="106" name="Google Shape;106;p20"/>
          <p:cNvSpPr/>
          <p:nvPr/>
        </p:nvSpPr>
        <p:spPr>
          <a:xfrm>
            <a:off x="2530831" y="2647840"/>
            <a:ext cx="4078940" cy="671112"/>
          </a:xfrm>
          <a:custGeom>
            <a:avLst/>
            <a:gdLst/>
            <a:ahLst/>
            <a:cxnLst/>
            <a:rect l="l" t="t" r="r" b="b"/>
            <a:pathLst>
              <a:path w="21349" h="21600" extrusionOk="0">
                <a:moveTo>
                  <a:pt x="2808" y="0"/>
                </a:moveTo>
                <a:lnTo>
                  <a:pt x="18540" y="0"/>
                </a:lnTo>
                <a:cubicBezTo>
                  <a:pt x="18652" y="0"/>
                  <a:pt x="18759" y="290"/>
                  <a:pt x="18835" y="799"/>
                </a:cubicBezTo>
                <a:lnTo>
                  <a:pt x="21250" y="17607"/>
                </a:lnTo>
                <a:cubicBezTo>
                  <a:pt x="21474" y="19168"/>
                  <a:pt x="21291" y="21600"/>
                  <a:pt x="20955" y="21600"/>
                </a:cubicBezTo>
                <a:lnTo>
                  <a:pt x="393" y="21600"/>
                </a:lnTo>
                <a:cubicBezTo>
                  <a:pt x="57" y="21600"/>
                  <a:pt x="-126" y="19168"/>
                  <a:pt x="98" y="17607"/>
                </a:cubicBezTo>
                <a:lnTo>
                  <a:pt x="2513" y="799"/>
                </a:lnTo>
                <a:cubicBezTo>
                  <a:pt x="2589" y="327"/>
                  <a:pt x="2696" y="0"/>
                  <a:pt x="2808" y="0"/>
                </a:cubicBezTo>
                <a:close/>
              </a:path>
            </a:pathLst>
          </a:custGeom>
          <a:solidFill>
            <a:schemeClr val="accent3"/>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07" name="Google Shape;107;p20"/>
          <p:cNvSpPr/>
          <p:nvPr/>
        </p:nvSpPr>
        <p:spPr>
          <a:xfrm>
            <a:off x="1763870" y="3527589"/>
            <a:ext cx="5616287" cy="671219"/>
          </a:xfrm>
          <a:custGeom>
            <a:avLst/>
            <a:gdLst/>
            <a:ahLst/>
            <a:cxnLst/>
            <a:rect l="l" t="t" r="r" b="b"/>
            <a:pathLst>
              <a:path w="21417" h="21567" extrusionOk="0">
                <a:moveTo>
                  <a:pt x="19586" y="801"/>
                </a:moveTo>
                <a:lnTo>
                  <a:pt x="21346" y="17580"/>
                </a:lnTo>
                <a:cubicBezTo>
                  <a:pt x="21509" y="19139"/>
                  <a:pt x="21376" y="21567"/>
                  <a:pt x="21131" y="21567"/>
                </a:cubicBezTo>
                <a:lnTo>
                  <a:pt x="10709" y="21567"/>
                </a:lnTo>
                <a:lnTo>
                  <a:pt x="287" y="21567"/>
                </a:lnTo>
                <a:cubicBezTo>
                  <a:pt x="42" y="21567"/>
                  <a:pt x="-91" y="19139"/>
                  <a:pt x="72" y="17580"/>
                </a:cubicBezTo>
                <a:lnTo>
                  <a:pt x="1832" y="801"/>
                </a:lnTo>
                <a:cubicBezTo>
                  <a:pt x="1887" y="293"/>
                  <a:pt x="1965" y="3"/>
                  <a:pt x="2047" y="3"/>
                </a:cubicBezTo>
                <a:lnTo>
                  <a:pt x="19371" y="3"/>
                </a:lnTo>
                <a:cubicBezTo>
                  <a:pt x="19453" y="-33"/>
                  <a:pt x="19531" y="293"/>
                  <a:pt x="19586" y="801"/>
                </a:cubicBezTo>
                <a:close/>
              </a:path>
            </a:pathLst>
          </a:custGeom>
          <a:solidFill>
            <a:schemeClr val="accent2"/>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08" name="Google Shape;108;p20"/>
          <p:cNvSpPr/>
          <p:nvPr/>
        </p:nvSpPr>
        <p:spPr>
          <a:xfrm>
            <a:off x="3297791" y="1779370"/>
            <a:ext cx="2542781" cy="671112"/>
          </a:xfrm>
          <a:custGeom>
            <a:avLst/>
            <a:gdLst/>
            <a:ahLst/>
            <a:cxnLst/>
            <a:rect l="l" t="t" r="r" b="b"/>
            <a:pathLst>
              <a:path w="21200" h="21600" extrusionOk="0">
                <a:moveTo>
                  <a:pt x="4474" y="0"/>
                </a:moveTo>
                <a:lnTo>
                  <a:pt x="16726" y="0"/>
                </a:lnTo>
                <a:cubicBezTo>
                  <a:pt x="16905" y="0"/>
                  <a:pt x="17074" y="290"/>
                  <a:pt x="17197" y="799"/>
                </a:cubicBezTo>
                <a:lnTo>
                  <a:pt x="21043" y="17607"/>
                </a:lnTo>
                <a:cubicBezTo>
                  <a:pt x="21400" y="19168"/>
                  <a:pt x="21108" y="21600"/>
                  <a:pt x="20572" y="21600"/>
                </a:cubicBezTo>
                <a:lnTo>
                  <a:pt x="628" y="21600"/>
                </a:lnTo>
                <a:cubicBezTo>
                  <a:pt x="92" y="21600"/>
                  <a:pt x="-200" y="19168"/>
                  <a:pt x="157" y="17607"/>
                </a:cubicBezTo>
                <a:lnTo>
                  <a:pt x="4003" y="799"/>
                </a:lnTo>
                <a:cubicBezTo>
                  <a:pt x="4126" y="327"/>
                  <a:pt x="4295" y="0"/>
                  <a:pt x="4474" y="0"/>
                </a:cubicBezTo>
                <a:close/>
              </a:path>
            </a:pathLst>
          </a:custGeom>
          <a:solidFill>
            <a:schemeClr val="accent4"/>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09" name="Google Shape;109;p20"/>
          <p:cNvSpPr/>
          <p:nvPr/>
        </p:nvSpPr>
        <p:spPr>
          <a:xfrm>
            <a:off x="4064751" y="944735"/>
            <a:ext cx="1004360" cy="633340"/>
          </a:xfrm>
          <a:custGeom>
            <a:avLst/>
            <a:gdLst/>
            <a:ahLst/>
            <a:cxnLst/>
            <a:rect l="l" t="t" r="r" b="b"/>
            <a:pathLst>
              <a:path w="20616" h="21278" extrusionOk="0">
                <a:moveTo>
                  <a:pt x="388" y="17110"/>
                </a:moveTo>
                <a:lnTo>
                  <a:pt x="9162" y="853"/>
                </a:lnTo>
                <a:cubicBezTo>
                  <a:pt x="9764" y="-284"/>
                  <a:pt x="10852" y="-284"/>
                  <a:pt x="11454" y="853"/>
                </a:cubicBezTo>
                <a:lnTo>
                  <a:pt x="20228" y="17110"/>
                </a:lnTo>
                <a:cubicBezTo>
                  <a:pt x="21108" y="18739"/>
                  <a:pt x="20390" y="21278"/>
                  <a:pt x="19071" y="21278"/>
                </a:cubicBezTo>
                <a:lnTo>
                  <a:pt x="1522" y="21278"/>
                </a:lnTo>
                <a:cubicBezTo>
                  <a:pt x="226" y="21316"/>
                  <a:pt x="-492" y="18739"/>
                  <a:pt x="388" y="17110"/>
                </a:cubicBezTo>
                <a:close/>
              </a:path>
            </a:pathLst>
          </a:custGeom>
          <a:solidFill>
            <a:schemeClr val="accent6"/>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10" name="Google Shape;110;p20"/>
          <p:cNvSpPr txBox="1"/>
          <p:nvPr/>
        </p:nvSpPr>
        <p:spPr>
          <a:xfrm>
            <a:off x="3796752" y="1143409"/>
            <a:ext cx="15522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SEX</a:t>
            </a:r>
            <a:endParaRPr sz="2400"/>
          </a:p>
        </p:txBody>
      </p:sp>
      <p:sp>
        <p:nvSpPr>
          <p:cNvPr id="111" name="Google Shape;111;p20"/>
          <p:cNvSpPr txBox="1"/>
          <p:nvPr/>
        </p:nvSpPr>
        <p:spPr>
          <a:xfrm>
            <a:off x="-179964" y="2509954"/>
            <a:ext cx="2194800" cy="531000"/>
          </a:xfrm>
          <a:prstGeom prst="rect">
            <a:avLst/>
          </a:prstGeom>
          <a:noFill/>
          <a:ln>
            <a:noFill/>
          </a:ln>
        </p:spPr>
        <p:txBody>
          <a:bodyPr spcFirstLastPara="1" wrap="square" lIns="0" tIns="34275" rIns="0" bIns="34275" anchor="b" anchorCtr="0">
            <a:spAutoFit/>
          </a:bodyPr>
          <a:lstStyle/>
          <a:p>
            <a:pPr marL="0" marR="0" lvl="0" indent="0" algn="ctr" rtl="0">
              <a:spcBef>
                <a:spcPts val="0"/>
              </a:spcBef>
              <a:spcAft>
                <a:spcPts val="0"/>
              </a:spcAft>
              <a:buNone/>
            </a:pPr>
            <a:r>
              <a:rPr lang="en" sz="3000" b="1">
                <a:solidFill>
                  <a:schemeClr val="lt1"/>
                </a:solidFill>
                <a:latin typeface="Calibri"/>
                <a:ea typeface="Calibri"/>
                <a:cs typeface="Calibri"/>
                <a:sym typeface="Calibri"/>
              </a:rPr>
              <a:t>Intimacy</a:t>
            </a:r>
            <a:endParaRPr sz="3000">
              <a:solidFill>
                <a:schemeClr val="lt1"/>
              </a:solidFill>
            </a:endParaRPr>
          </a:p>
        </p:txBody>
      </p:sp>
      <p:sp>
        <p:nvSpPr>
          <p:cNvPr id="112" name="Google Shape;112;p20"/>
          <p:cNvSpPr txBox="1">
            <a:spLocks noGrp="1"/>
          </p:cNvSpPr>
          <p:nvPr>
            <p:ph type="title"/>
          </p:nvPr>
        </p:nvSpPr>
        <p:spPr>
          <a:xfrm>
            <a:off x="628650" y="122611"/>
            <a:ext cx="8515500" cy="554400"/>
          </a:xfrm>
          <a:prstGeom prst="rect">
            <a:avLst/>
          </a:prstGeom>
          <a:noFill/>
          <a:ln>
            <a:noFill/>
          </a:ln>
        </p:spPr>
        <p:txBody>
          <a:bodyPr spcFirstLastPara="1" wrap="square" lIns="68575" tIns="34275" rIns="0" bIns="34275" anchor="t" anchorCtr="0">
            <a:normAutofit/>
          </a:bodyPr>
          <a:lstStyle/>
          <a:p>
            <a:pPr marL="0" lvl="0" indent="0" algn="l" rtl="0">
              <a:lnSpc>
                <a:spcPct val="90000"/>
              </a:lnSpc>
              <a:spcBef>
                <a:spcPts val="0"/>
              </a:spcBef>
              <a:spcAft>
                <a:spcPts val="0"/>
              </a:spcAft>
              <a:buClr>
                <a:schemeClr val="lt1"/>
              </a:buClr>
              <a:buSzPts val="2700"/>
              <a:buFont typeface="Helvetica Neue"/>
              <a:buNone/>
            </a:pPr>
            <a:r>
              <a:rPr lang="en"/>
              <a:t>Good sex focuses on foundation.</a:t>
            </a:r>
            <a:endParaRPr/>
          </a:p>
        </p:txBody>
      </p:sp>
      <p:sp>
        <p:nvSpPr>
          <p:cNvPr id="113" name="Google Shape;113;p20"/>
          <p:cNvSpPr/>
          <p:nvPr/>
        </p:nvSpPr>
        <p:spPr>
          <a:xfrm>
            <a:off x="100" y="4537950"/>
            <a:ext cx="9144000" cy="605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114" name="Google Shape;114;p20"/>
          <p:cNvCxnSpPr>
            <a:stCxn id="111" idx="0"/>
          </p:cNvCxnSpPr>
          <p:nvPr/>
        </p:nvCxnSpPr>
        <p:spPr>
          <a:xfrm rot="10800000">
            <a:off x="917436" y="1676854"/>
            <a:ext cx="0" cy="833100"/>
          </a:xfrm>
          <a:prstGeom prst="straightConnector1">
            <a:avLst/>
          </a:prstGeom>
          <a:noFill/>
          <a:ln w="76200" cap="flat" cmpd="sng">
            <a:solidFill>
              <a:schemeClr val="lt1"/>
            </a:solidFill>
            <a:prstDash val="solid"/>
            <a:round/>
            <a:headEnd type="none" w="med" len="med"/>
            <a:tailEnd type="none" w="med" len="med"/>
          </a:ln>
        </p:spPr>
      </p:cxnSp>
      <p:cxnSp>
        <p:nvCxnSpPr>
          <p:cNvPr id="115" name="Google Shape;115;p20"/>
          <p:cNvCxnSpPr/>
          <p:nvPr/>
        </p:nvCxnSpPr>
        <p:spPr>
          <a:xfrm rot="10800000">
            <a:off x="917425" y="3117300"/>
            <a:ext cx="0" cy="1081500"/>
          </a:xfrm>
          <a:prstGeom prst="straightConnector1">
            <a:avLst/>
          </a:prstGeom>
          <a:noFill/>
          <a:ln w="76200" cap="flat" cmpd="sng">
            <a:solidFill>
              <a:schemeClr val="lt1"/>
            </a:solidFill>
            <a:prstDash val="solid"/>
            <a:round/>
            <a:headEnd type="none" w="med" len="med"/>
            <a:tailEnd type="none" w="med" len="med"/>
          </a:ln>
        </p:spPr>
      </p:cxnSp>
      <p:cxnSp>
        <p:nvCxnSpPr>
          <p:cNvPr id="116" name="Google Shape;116;p20"/>
          <p:cNvCxnSpPr/>
          <p:nvPr/>
        </p:nvCxnSpPr>
        <p:spPr>
          <a:xfrm>
            <a:off x="893825" y="1700700"/>
            <a:ext cx="846300" cy="0"/>
          </a:xfrm>
          <a:prstGeom prst="straightConnector1">
            <a:avLst/>
          </a:prstGeom>
          <a:noFill/>
          <a:ln w="76200" cap="flat" cmpd="sng">
            <a:solidFill>
              <a:schemeClr val="lt1"/>
            </a:solidFill>
            <a:prstDash val="solid"/>
            <a:round/>
            <a:headEnd type="none" w="med" len="med"/>
            <a:tailEnd type="none" w="med" len="med"/>
          </a:ln>
        </p:spPr>
      </p:cxnSp>
      <p:cxnSp>
        <p:nvCxnSpPr>
          <p:cNvPr id="117" name="Google Shape;117;p20"/>
          <p:cNvCxnSpPr/>
          <p:nvPr/>
        </p:nvCxnSpPr>
        <p:spPr>
          <a:xfrm>
            <a:off x="917425" y="4159250"/>
            <a:ext cx="743700" cy="0"/>
          </a:xfrm>
          <a:prstGeom prst="straightConnector1">
            <a:avLst/>
          </a:prstGeom>
          <a:noFill/>
          <a:ln w="76200" cap="flat" cmpd="sng">
            <a:solidFill>
              <a:schemeClr val="lt1"/>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3" y="0"/>
            <a:ext cx="9144003" cy="5714989"/>
          </a:xfrm>
          <a:prstGeom prst="rect">
            <a:avLst/>
          </a:prstGeom>
          <a:noFill/>
          <a:ln>
            <a:noFill/>
          </a:ln>
        </p:spPr>
      </p:pic>
      <p:sp>
        <p:nvSpPr>
          <p:cNvPr id="124" name="Google Shape;124;p21"/>
          <p:cNvSpPr txBox="1"/>
          <p:nvPr/>
        </p:nvSpPr>
        <p:spPr>
          <a:xfrm>
            <a:off x="-338164" y="2051179"/>
            <a:ext cx="2194800" cy="531000"/>
          </a:xfrm>
          <a:prstGeom prst="rect">
            <a:avLst/>
          </a:prstGeom>
          <a:noFill/>
          <a:ln>
            <a:noFill/>
          </a:ln>
        </p:spPr>
        <p:txBody>
          <a:bodyPr spcFirstLastPara="1" wrap="square" lIns="0" tIns="34275" rIns="0" bIns="34275" anchor="b" anchorCtr="0">
            <a:spAutoFit/>
          </a:bodyPr>
          <a:lstStyle/>
          <a:p>
            <a:pPr marL="0" marR="0" lvl="0" indent="0" algn="ctr" rtl="0">
              <a:spcBef>
                <a:spcPts val="0"/>
              </a:spcBef>
              <a:spcAft>
                <a:spcPts val="0"/>
              </a:spcAft>
              <a:buNone/>
            </a:pPr>
            <a:r>
              <a:rPr lang="en" sz="3000" b="1">
                <a:solidFill>
                  <a:schemeClr val="lt1"/>
                </a:solidFill>
                <a:latin typeface="Calibri"/>
                <a:ea typeface="Calibri"/>
                <a:cs typeface="Calibri"/>
                <a:sym typeface="Calibri"/>
              </a:rPr>
              <a:t>Intimacy</a:t>
            </a:r>
            <a:endParaRPr sz="3000">
              <a:solidFill>
                <a:schemeClr val="lt1"/>
              </a:solidFill>
            </a:endParaRPr>
          </a:p>
        </p:txBody>
      </p:sp>
      <p:sp>
        <p:nvSpPr>
          <p:cNvPr id="125" name="Google Shape;125;p21"/>
          <p:cNvSpPr txBox="1"/>
          <p:nvPr/>
        </p:nvSpPr>
        <p:spPr>
          <a:xfrm>
            <a:off x="3868000" y="3807550"/>
            <a:ext cx="14802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SEX</a:t>
            </a:r>
            <a:endParaRPr sz="2400"/>
          </a:p>
        </p:txBody>
      </p:sp>
      <p:cxnSp>
        <p:nvCxnSpPr>
          <p:cNvPr id="126" name="Google Shape;126;p21"/>
          <p:cNvCxnSpPr>
            <a:stCxn id="124" idx="0"/>
          </p:cNvCxnSpPr>
          <p:nvPr/>
        </p:nvCxnSpPr>
        <p:spPr>
          <a:xfrm rot="10800000">
            <a:off x="759236" y="1218079"/>
            <a:ext cx="0" cy="833100"/>
          </a:xfrm>
          <a:prstGeom prst="straightConnector1">
            <a:avLst/>
          </a:prstGeom>
          <a:noFill/>
          <a:ln w="76200" cap="flat" cmpd="sng">
            <a:solidFill>
              <a:schemeClr val="lt1"/>
            </a:solidFill>
            <a:prstDash val="solid"/>
            <a:round/>
            <a:headEnd type="none" w="med" len="med"/>
            <a:tailEnd type="none" w="med" len="med"/>
          </a:ln>
        </p:spPr>
      </p:cxnSp>
      <p:cxnSp>
        <p:nvCxnSpPr>
          <p:cNvPr id="127" name="Google Shape;127;p21"/>
          <p:cNvCxnSpPr/>
          <p:nvPr/>
        </p:nvCxnSpPr>
        <p:spPr>
          <a:xfrm rot="10800000">
            <a:off x="759225" y="2658525"/>
            <a:ext cx="0" cy="1081500"/>
          </a:xfrm>
          <a:prstGeom prst="straightConnector1">
            <a:avLst/>
          </a:prstGeom>
          <a:noFill/>
          <a:ln w="76200" cap="flat" cmpd="sng">
            <a:solidFill>
              <a:schemeClr val="lt1"/>
            </a:solidFill>
            <a:prstDash val="solid"/>
            <a:round/>
            <a:headEnd type="none" w="med" len="med"/>
            <a:tailEnd type="none" w="med" len="med"/>
          </a:ln>
        </p:spPr>
      </p:cxnSp>
      <p:cxnSp>
        <p:nvCxnSpPr>
          <p:cNvPr id="128" name="Google Shape;128;p21"/>
          <p:cNvCxnSpPr/>
          <p:nvPr/>
        </p:nvCxnSpPr>
        <p:spPr>
          <a:xfrm>
            <a:off x="735625" y="1241925"/>
            <a:ext cx="846300" cy="0"/>
          </a:xfrm>
          <a:prstGeom prst="straightConnector1">
            <a:avLst/>
          </a:prstGeom>
          <a:noFill/>
          <a:ln w="76200" cap="flat" cmpd="sng">
            <a:solidFill>
              <a:schemeClr val="lt1"/>
            </a:solidFill>
            <a:prstDash val="solid"/>
            <a:round/>
            <a:headEnd type="none" w="med" len="med"/>
            <a:tailEnd type="none" w="med" len="med"/>
          </a:ln>
        </p:spPr>
      </p:cxnSp>
      <p:cxnSp>
        <p:nvCxnSpPr>
          <p:cNvPr id="129" name="Google Shape;129;p21"/>
          <p:cNvCxnSpPr/>
          <p:nvPr/>
        </p:nvCxnSpPr>
        <p:spPr>
          <a:xfrm>
            <a:off x="759225" y="3700475"/>
            <a:ext cx="743700" cy="0"/>
          </a:xfrm>
          <a:prstGeom prst="straightConnector1">
            <a:avLst/>
          </a:prstGeom>
          <a:noFill/>
          <a:ln w="76200"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424242"/>
            </a:gs>
            <a:gs pos="100000">
              <a:srgbClr val="010101"/>
            </a:gs>
          </a:gsLst>
          <a:lin ang="5400012" scaled="0"/>
        </a:grad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628650" y="122611"/>
            <a:ext cx="8515500" cy="554400"/>
          </a:xfrm>
          <a:prstGeom prst="rect">
            <a:avLst/>
          </a:prstGeom>
          <a:noFill/>
          <a:ln>
            <a:noFill/>
          </a:ln>
        </p:spPr>
        <p:txBody>
          <a:bodyPr spcFirstLastPara="1" wrap="square" lIns="68575" tIns="34275" rIns="0" bIns="34275" anchor="t" anchorCtr="0">
            <a:normAutofit/>
          </a:bodyPr>
          <a:lstStyle/>
          <a:p>
            <a:pPr marL="0" lvl="0" indent="0" algn="l" rtl="0">
              <a:lnSpc>
                <a:spcPct val="90000"/>
              </a:lnSpc>
              <a:spcBef>
                <a:spcPts val="0"/>
              </a:spcBef>
              <a:spcAft>
                <a:spcPts val="0"/>
              </a:spcAft>
              <a:buClr>
                <a:schemeClr val="lt1"/>
              </a:buClr>
              <a:buSzPts val="2700"/>
              <a:buFont typeface="Helvetica Neue"/>
              <a:buNone/>
            </a:pPr>
            <a:r>
              <a:rPr lang="en"/>
              <a:t>Good sex focuses on foundation!</a:t>
            </a:r>
            <a:endParaRPr/>
          </a:p>
        </p:txBody>
      </p:sp>
      <p:sp>
        <p:nvSpPr>
          <p:cNvPr id="136" name="Google Shape;136;p22"/>
          <p:cNvSpPr/>
          <p:nvPr/>
        </p:nvSpPr>
        <p:spPr>
          <a:xfrm>
            <a:off x="2530831" y="2647840"/>
            <a:ext cx="4078940" cy="671112"/>
          </a:xfrm>
          <a:custGeom>
            <a:avLst/>
            <a:gdLst/>
            <a:ahLst/>
            <a:cxnLst/>
            <a:rect l="l" t="t" r="r" b="b"/>
            <a:pathLst>
              <a:path w="21349" h="21600" extrusionOk="0">
                <a:moveTo>
                  <a:pt x="2808" y="0"/>
                </a:moveTo>
                <a:lnTo>
                  <a:pt x="18540" y="0"/>
                </a:lnTo>
                <a:cubicBezTo>
                  <a:pt x="18652" y="0"/>
                  <a:pt x="18759" y="290"/>
                  <a:pt x="18835" y="799"/>
                </a:cubicBezTo>
                <a:lnTo>
                  <a:pt x="21250" y="17607"/>
                </a:lnTo>
                <a:cubicBezTo>
                  <a:pt x="21474" y="19168"/>
                  <a:pt x="21291" y="21600"/>
                  <a:pt x="20955" y="21600"/>
                </a:cubicBezTo>
                <a:lnTo>
                  <a:pt x="393" y="21600"/>
                </a:lnTo>
                <a:cubicBezTo>
                  <a:pt x="57" y="21600"/>
                  <a:pt x="-126" y="19168"/>
                  <a:pt x="98" y="17607"/>
                </a:cubicBezTo>
                <a:lnTo>
                  <a:pt x="2513" y="799"/>
                </a:lnTo>
                <a:cubicBezTo>
                  <a:pt x="2589" y="327"/>
                  <a:pt x="2696" y="0"/>
                  <a:pt x="2808" y="0"/>
                </a:cubicBezTo>
                <a:close/>
              </a:path>
            </a:pathLst>
          </a:custGeom>
          <a:solidFill>
            <a:schemeClr val="accent3"/>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37" name="Google Shape;137;p22"/>
          <p:cNvSpPr/>
          <p:nvPr/>
        </p:nvSpPr>
        <p:spPr>
          <a:xfrm>
            <a:off x="1763870" y="3527589"/>
            <a:ext cx="5616287" cy="671219"/>
          </a:xfrm>
          <a:custGeom>
            <a:avLst/>
            <a:gdLst/>
            <a:ahLst/>
            <a:cxnLst/>
            <a:rect l="l" t="t" r="r" b="b"/>
            <a:pathLst>
              <a:path w="21417" h="21567" extrusionOk="0">
                <a:moveTo>
                  <a:pt x="19586" y="801"/>
                </a:moveTo>
                <a:lnTo>
                  <a:pt x="21346" y="17580"/>
                </a:lnTo>
                <a:cubicBezTo>
                  <a:pt x="21509" y="19139"/>
                  <a:pt x="21376" y="21567"/>
                  <a:pt x="21131" y="21567"/>
                </a:cubicBezTo>
                <a:lnTo>
                  <a:pt x="10709" y="21567"/>
                </a:lnTo>
                <a:lnTo>
                  <a:pt x="287" y="21567"/>
                </a:lnTo>
                <a:cubicBezTo>
                  <a:pt x="42" y="21567"/>
                  <a:pt x="-91" y="19139"/>
                  <a:pt x="72" y="17580"/>
                </a:cubicBezTo>
                <a:lnTo>
                  <a:pt x="1832" y="801"/>
                </a:lnTo>
                <a:cubicBezTo>
                  <a:pt x="1887" y="293"/>
                  <a:pt x="1965" y="3"/>
                  <a:pt x="2047" y="3"/>
                </a:cubicBezTo>
                <a:lnTo>
                  <a:pt x="19371" y="3"/>
                </a:lnTo>
                <a:cubicBezTo>
                  <a:pt x="19453" y="-33"/>
                  <a:pt x="19531" y="293"/>
                  <a:pt x="19586" y="801"/>
                </a:cubicBezTo>
                <a:close/>
              </a:path>
            </a:pathLst>
          </a:custGeom>
          <a:solidFill>
            <a:schemeClr val="accent2"/>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38" name="Google Shape;138;p22"/>
          <p:cNvSpPr/>
          <p:nvPr/>
        </p:nvSpPr>
        <p:spPr>
          <a:xfrm>
            <a:off x="3297791" y="1779370"/>
            <a:ext cx="2542781" cy="671112"/>
          </a:xfrm>
          <a:custGeom>
            <a:avLst/>
            <a:gdLst/>
            <a:ahLst/>
            <a:cxnLst/>
            <a:rect l="l" t="t" r="r" b="b"/>
            <a:pathLst>
              <a:path w="21200" h="21600" extrusionOk="0">
                <a:moveTo>
                  <a:pt x="4474" y="0"/>
                </a:moveTo>
                <a:lnTo>
                  <a:pt x="16726" y="0"/>
                </a:lnTo>
                <a:cubicBezTo>
                  <a:pt x="16905" y="0"/>
                  <a:pt x="17074" y="290"/>
                  <a:pt x="17197" y="799"/>
                </a:cubicBezTo>
                <a:lnTo>
                  <a:pt x="21043" y="17607"/>
                </a:lnTo>
                <a:cubicBezTo>
                  <a:pt x="21400" y="19168"/>
                  <a:pt x="21108" y="21600"/>
                  <a:pt x="20572" y="21600"/>
                </a:cubicBezTo>
                <a:lnTo>
                  <a:pt x="628" y="21600"/>
                </a:lnTo>
                <a:cubicBezTo>
                  <a:pt x="92" y="21600"/>
                  <a:pt x="-200" y="19168"/>
                  <a:pt x="157" y="17607"/>
                </a:cubicBezTo>
                <a:lnTo>
                  <a:pt x="4003" y="799"/>
                </a:lnTo>
                <a:cubicBezTo>
                  <a:pt x="4126" y="327"/>
                  <a:pt x="4295" y="0"/>
                  <a:pt x="4474" y="0"/>
                </a:cubicBezTo>
                <a:close/>
              </a:path>
            </a:pathLst>
          </a:custGeom>
          <a:solidFill>
            <a:schemeClr val="accent4"/>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39" name="Google Shape;139;p22"/>
          <p:cNvSpPr/>
          <p:nvPr/>
        </p:nvSpPr>
        <p:spPr>
          <a:xfrm>
            <a:off x="4064751" y="944735"/>
            <a:ext cx="1004360" cy="633340"/>
          </a:xfrm>
          <a:custGeom>
            <a:avLst/>
            <a:gdLst/>
            <a:ahLst/>
            <a:cxnLst/>
            <a:rect l="l" t="t" r="r" b="b"/>
            <a:pathLst>
              <a:path w="20616" h="21278" extrusionOk="0">
                <a:moveTo>
                  <a:pt x="388" y="17110"/>
                </a:moveTo>
                <a:lnTo>
                  <a:pt x="9162" y="853"/>
                </a:lnTo>
                <a:cubicBezTo>
                  <a:pt x="9764" y="-284"/>
                  <a:pt x="10852" y="-284"/>
                  <a:pt x="11454" y="853"/>
                </a:cubicBezTo>
                <a:lnTo>
                  <a:pt x="20228" y="17110"/>
                </a:lnTo>
                <a:cubicBezTo>
                  <a:pt x="21108" y="18739"/>
                  <a:pt x="20390" y="21278"/>
                  <a:pt x="19071" y="21278"/>
                </a:cubicBezTo>
                <a:lnTo>
                  <a:pt x="1522" y="21278"/>
                </a:lnTo>
                <a:cubicBezTo>
                  <a:pt x="226" y="21316"/>
                  <a:pt x="-492" y="18739"/>
                  <a:pt x="388" y="17110"/>
                </a:cubicBezTo>
                <a:close/>
              </a:path>
            </a:pathLst>
          </a:custGeom>
          <a:solidFill>
            <a:schemeClr val="accent6"/>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100">
              <a:solidFill>
                <a:srgbClr val="FFFFFF"/>
              </a:solidFill>
              <a:latin typeface="Calibri"/>
              <a:ea typeface="Calibri"/>
              <a:cs typeface="Calibri"/>
              <a:sym typeface="Calibri"/>
            </a:endParaRPr>
          </a:p>
        </p:txBody>
      </p:sp>
      <p:sp>
        <p:nvSpPr>
          <p:cNvPr id="140" name="Google Shape;140;p22"/>
          <p:cNvSpPr txBox="1"/>
          <p:nvPr/>
        </p:nvSpPr>
        <p:spPr>
          <a:xfrm>
            <a:off x="3796752" y="1143409"/>
            <a:ext cx="1552200" cy="4386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2400" b="1">
                <a:solidFill>
                  <a:schemeClr val="dk1"/>
                </a:solidFill>
                <a:latin typeface="Calibri"/>
                <a:ea typeface="Calibri"/>
                <a:cs typeface="Calibri"/>
                <a:sym typeface="Calibri"/>
              </a:rPr>
              <a:t>SEX</a:t>
            </a:r>
            <a:endParaRPr sz="2400"/>
          </a:p>
        </p:txBody>
      </p:sp>
      <p:sp>
        <p:nvSpPr>
          <p:cNvPr id="141" name="Google Shape;141;p22"/>
          <p:cNvSpPr/>
          <p:nvPr/>
        </p:nvSpPr>
        <p:spPr>
          <a:xfrm>
            <a:off x="100" y="4537950"/>
            <a:ext cx="9144000" cy="605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42" name="Google Shape;142;p22"/>
          <p:cNvSpPr txBox="1"/>
          <p:nvPr/>
        </p:nvSpPr>
        <p:spPr>
          <a:xfrm>
            <a:off x="628650" y="4317025"/>
            <a:ext cx="8016900" cy="623400"/>
          </a:xfrm>
          <a:prstGeom prst="rect">
            <a:avLst/>
          </a:prstGeom>
          <a:noFill/>
          <a:ln>
            <a:noFill/>
          </a:ln>
        </p:spPr>
        <p:txBody>
          <a:bodyPr spcFirstLastPara="1" wrap="square" lIns="0" tIns="34275" rIns="68575" bIns="34275" anchor="b" anchorCtr="0">
            <a:spAutoFit/>
          </a:bodyPr>
          <a:lstStyle/>
          <a:p>
            <a:pPr marL="0" marR="0" lvl="0" indent="0" algn="ctr" rtl="0">
              <a:spcBef>
                <a:spcPts val="0"/>
              </a:spcBef>
              <a:spcAft>
                <a:spcPts val="0"/>
              </a:spcAft>
              <a:buNone/>
            </a:pPr>
            <a:r>
              <a:rPr lang="en" sz="3600" b="1">
                <a:solidFill>
                  <a:schemeClr val="lt1"/>
                </a:solidFill>
                <a:latin typeface="Calibri"/>
                <a:ea typeface="Calibri"/>
                <a:cs typeface="Calibri"/>
                <a:sym typeface="Calibri"/>
              </a:rPr>
              <a:t>JESUS</a:t>
            </a:r>
            <a:endParaRPr sz="36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256200" y="103075"/>
            <a:ext cx="8631600" cy="3835500"/>
          </a:xfrm>
          <a:prstGeom prst="rect">
            <a:avLst/>
          </a:prstGeom>
        </p:spPr>
        <p:txBody>
          <a:bodyPr spcFirstLastPara="1" wrap="square" lIns="91425" tIns="91425" rIns="91425" bIns="91425" anchor="t" anchorCtr="0">
            <a:noAutofit/>
          </a:bodyPr>
          <a:lstStyle/>
          <a:p>
            <a:pPr marL="0" marR="457200" lvl="0" indent="0" algn="l" rtl="0">
              <a:lnSpc>
                <a:spcPct val="115000"/>
              </a:lnSpc>
              <a:spcBef>
                <a:spcPts val="0"/>
              </a:spcBef>
              <a:spcAft>
                <a:spcPts val="0"/>
              </a:spcAft>
              <a:buNone/>
            </a:pPr>
            <a:r>
              <a:rPr lang="en" sz="2500" b="1" baseline="30000"/>
              <a:t>24</a:t>
            </a:r>
            <a:r>
              <a:rPr lang="en" sz="2500" b="1"/>
              <a:t> </a:t>
            </a:r>
            <a:r>
              <a:rPr lang="en" sz="2500"/>
              <a:t>“Therefore everyone who hears these words of mine and puts them into practice is like a wise man who built his house on the rock. </a:t>
            </a:r>
            <a:r>
              <a:rPr lang="en" sz="2500" b="1" baseline="30000"/>
              <a:t>25</a:t>
            </a:r>
            <a:r>
              <a:rPr lang="en" sz="2500" b="1"/>
              <a:t> </a:t>
            </a:r>
            <a:r>
              <a:rPr lang="en" sz="2500"/>
              <a:t>The rain came down, the streams rose, and the winds blew and beat against that house; yet it did not fall, because it had its foundation on the rock. </a:t>
            </a:r>
            <a:r>
              <a:rPr lang="en" sz="2500" b="1" baseline="30000"/>
              <a:t>26</a:t>
            </a:r>
            <a:r>
              <a:rPr lang="en" sz="2500" b="1"/>
              <a:t> </a:t>
            </a:r>
            <a:r>
              <a:rPr lang="en" sz="2500"/>
              <a:t>But everyone who hears these words of mine and does not put them into practice is like a foolish man who built his house on sand. </a:t>
            </a:r>
            <a:r>
              <a:rPr lang="en" sz="2500" b="1" baseline="30000"/>
              <a:t>27</a:t>
            </a:r>
            <a:r>
              <a:rPr lang="en" sz="2500" b="1"/>
              <a:t> </a:t>
            </a:r>
            <a:r>
              <a:rPr lang="en" sz="2500"/>
              <a:t>The rain came down, the streams rose, and the winds blew and beat against that house, and it fell with a great crash.”</a:t>
            </a:r>
            <a:endParaRPr sz="2500"/>
          </a:p>
          <a:p>
            <a:pPr marL="3657600" lvl="0" indent="457200" algn="l" rtl="0">
              <a:spcBef>
                <a:spcPts val="0"/>
              </a:spcBef>
              <a:spcAft>
                <a:spcPts val="0"/>
              </a:spcAft>
              <a:buNone/>
            </a:pPr>
            <a:r>
              <a:rPr lang="en" sz="2500"/>
              <a:t>              </a:t>
            </a:r>
            <a:r>
              <a:rPr lang="en" sz="2500" b="1">
                <a:solidFill>
                  <a:schemeClr val="accent6"/>
                </a:solidFill>
              </a:rPr>
              <a:t>Matthew 7:24-27</a:t>
            </a:r>
            <a:endParaRPr sz="2500" b="1">
              <a:solidFill>
                <a:schemeClr val="accent6"/>
              </a:solidFill>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PresentationGO Dark">
  <a:themeElements>
    <a:clrScheme name="PGO2">
      <a:dk1>
        <a:srgbClr val="000000"/>
      </a:dk1>
      <a:lt1>
        <a:srgbClr val="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4684C2AA2C6144B4F386027B5B6E89" ma:contentTypeVersion="18" ma:contentTypeDescription="Create a new document." ma:contentTypeScope="" ma:versionID="93a8332dc3f3ffbc0ac47e0e83e64a2c">
  <xsd:schema xmlns:xsd="http://www.w3.org/2001/XMLSchema" xmlns:xs="http://www.w3.org/2001/XMLSchema" xmlns:p="http://schemas.microsoft.com/office/2006/metadata/properties" xmlns:ns2="917e5049-bc16-48f4-be32-0f4102882475" xmlns:ns3="96037225-717f-4606-ae61-6a72c7c4869f" targetNamespace="http://schemas.microsoft.com/office/2006/metadata/properties" ma:root="true" ma:fieldsID="0956f3cbb93eef0c54e81af9cb383f3e" ns2:_="" ns3:_="">
    <xsd:import namespace="917e5049-bc16-48f4-be32-0f4102882475"/>
    <xsd:import namespace="96037225-717f-4606-ae61-6a72c7c4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5049-bc16-48f4-be32-0f41028824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1bc4c93-c2d0-4677-9b6f-25ae2d9508f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037225-717f-4606-ae61-6a72c7c486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dbd2c57-427c-4760-afac-66e9b84d8234}" ma:internalName="TaxCatchAll" ma:showField="CatchAllData" ma:web="96037225-717f-4606-ae61-6a72c7c4869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6037225-717f-4606-ae61-6a72c7c4869f" xsi:nil="true"/>
    <lcf76f155ced4ddcb4097134ff3c332f xmlns="917e5049-bc16-48f4-be32-0f4102882475">
      <Terms xmlns="http://schemas.microsoft.com/office/infopath/2007/PartnerControls"/>
    </lcf76f155ced4ddcb4097134ff3c332f>
    <SharedWithUsers xmlns="96037225-717f-4606-ae61-6a72c7c4869f">
      <UserInfo>
        <DisplayName>Grace Nolt</DisplayName>
        <AccountId>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197154-4D17-4DC3-908C-D815AD973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e5049-bc16-48f4-be32-0f4102882475"/>
    <ds:schemaRef ds:uri="96037225-717f-4606-ae61-6a72c7c48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23BF81-EF13-4A11-8987-B33FF4D851AF}">
  <ds:schemaRefs>
    <ds:schemaRef ds:uri="http://schemas.microsoft.com/office/2006/metadata/properties"/>
    <ds:schemaRef ds:uri="http://schemas.microsoft.com/office/infopath/2007/PartnerControls"/>
    <ds:schemaRef ds:uri="96037225-717f-4606-ae61-6a72c7c4869f"/>
    <ds:schemaRef ds:uri="917e5049-bc16-48f4-be32-0f4102882475"/>
  </ds:schemaRefs>
</ds:datastoreItem>
</file>

<file path=customXml/itemProps3.xml><?xml version="1.0" encoding="utf-8"?>
<ds:datastoreItem xmlns:ds="http://schemas.openxmlformats.org/officeDocument/2006/customXml" ds:itemID="{5CD349D2-D613-404D-835C-704DA6F1CF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587</Words>
  <Application>Microsoft Office PowerPoint</Application>
  <PresentationFormat>On-screen Show (16:9)</PresentationFormat>
  <Paragraphs>103</Paragraphs>
  <Slides>20</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Raleway</vt:lpstr>
      <vt:lpstr>Arial</vt:lpstr>
      <vt:lpstr>Helvetica Neue</vt:lpstr>
      <vt:lpstr>Calibri</vt:lpstr>
      <vt:lpstr>Open Sans</vt:lpstr>
      <vt:lpstr>Courier New</vt:lpstr>
      <vt:lpstr>Roboto</vt:lpstr>
      <vt:lpstr>Material</vt:lpstr>
      <vt:lpstr>Template PresentationGO Dark</vt:lpstr>
      <vt:lpstr>Intimacy. </vt:lpstr>
      <vt:lpstr>A man shall leave his father and mother and the two shall become one flesh.                Genesis 2:24</vt:lpstr>
      <vt:lpstr>The purpose of intimacy in marriage is oneness, not gratification.</vt:lpstr>
      <vt:lpstr>The purpose of intimacy in marriage is oneness, not gratification.</vt:lpstr>
      <vt:lpstr>PowerPoint Presentation</vt:lpstr>
      <vt:lpstr>Good sex focuses on foundation.</vt:lpstr>
      <vt:lpstr>PowerPoint Presentation</vt:lpstr>
      <vt:lpstr>Good sex focuses on foundation!</vt:lpstr>
      <vt:lpstr>24 “Therefore everyone who hears these words of mine and puts them into practice is like a wise man who built his house on the rock. 25 The rain came down, the streams rose, and the winds blew and beat against that house; yet it did not fall, because it had its foundation on the rock. 26 But everyone who hears these words of mine and does not put them into practice is like a foolish man who built his house on sand. 27 The rain came down, the streams rose, and the winds blew and beat against that house, and it fell with a great crash.”               Matthew 7:24-27</vt:lpstr>
      <vt:lpstr>Unless the Lord builds the house the builders labor in vain.                Proverbs 27:1</vt:lpstr>
      <vt:lpstr>Good sex focuses on foundation!</vt:lpstr>
      <vt:lpstr>Good sex focuses on foundation!</vt:lpstr>
      <vt:lpstr>Practical suggestions to rebuild trust </vt:lpstr>
      <vt:lpstr>Good sex focuses on foundation!</vt:lpstr>
      <vt:lpstr>PowerPoint Presentation</vt:lpstr>
      <vt:lpstr>Good sex focuses on foundation!</vt:lpstr>
      <vt:lpstr>Practical suggestions to rebuild trust </vt:lpstr>
      <vt:lpstr>PowerPoint Presentation</vt:lpstr>
      <vt:lpstr>Talk about it. </vt:lpstr>
      <vt:lpstr>Talk about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Intimacy.</dc:title>
  <dc:creator>Grace Nolt</dc:creator>
  <cp:lastModifiedBy>Grace Nolt</cp:lastModifiedBy>
  <cp:revision>4</cp:revision>
  <dcterms:modified xsi:type="dcterms:W3CDTF">2024-02-24T15:48:40Z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0x010100D54684C2AA2C6144B4F386027B5B6E89</vt:lpwstr>
  </property>
  <property fmtid="{D5CDD505-2E9C-101B-9397-08002B2CF9AE}" pid="3" name="MediaServiceImageTags">
    <vt:lpwstr/>
  </property>
</Properties>
</file>