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73" r:id="rId3"/>
    <p:sldId id="369" r:id="rId4"/>
    <p:sldId id="370" r:id="rId5"/>
    <p:sldId id="518" r:id="rId6"/>
    <p:sldId id="375" r:id="rId7"/>
    <p:sldId id="312" r:id="rId8"/>
    <p:sldId id="356" r:id="rId9"/>
    <p:sldId id="313" r:id="rId10"/>
    <p:sldId id="266" r:id="rId11"/>
    <p:sldId id="360" r:id="rId12"/>
    <p:sldId id="361" r:id="rId13"/>
    <p:sldId id="540" r:id="rId14"/>
    <p:sldId id="397" r:id="rId15"/>
    <p:sldId id="398" r:id="rId16"/>
    <p:sldId id="399" r:id="rId17"/>
    <p:sldId id="353" r:id="rId18"/>
    <p:sldId id="401" r:id="rId19"/>
    <p:sldId id="388" r:id="rId20"/>
    <p:sldId id="389" r:id="rId21"/>
    <p:sldId id="507" r:id="rId22"/>
    <p:sldId id="519" r:id="rId23"/>
    <p:sldId id="521" r:id="rId24"/>
    <p:sldId id="362" r:id="rId25"/>
    <p:sldId id="516" r:id="rId26"/>
    <p:sldId id="510" r:id="rId27"/>
    <p:sldId id="511" r:id="rId28"/>
    <p:sldId id="520" r:id="rId29"/>
    <p:sldId id="368" r:id="rId30"/>
    <p:sldId id="357" r:id="rId31"/>
    <p:sldId id="358" r:id="rId32"/>
    <p:sldId id="333" r:id="rId33"/>
    <p:sldId id="512" r:id="rId34"/>
    <p:sldId id="513" r:id="rId35"/>
    <p:sldId id="514" r:id="rId36"/>
    <p:sldId id="539" r:id="rId37"/>
    <p:sldId id="332" r:id="rId38"/>
    <p:sldId id="263" r:id="rId39"/>
    <p:sldId id="301" r:id="rId40"/>
    <p:sldId id="295" r:id="rId41"/>
    <p:sldId id="350" r:id="rId42"/>
    <p:sldId id="527" r:id="rId43"/>
    <p:sldId id="517" r:id="rId44"/>
    <p:sldId id="532" r:id="rId45"/>
    <p:sldId id="526" r:id="rId46"/>
    <p:sldId id="533" r:id="rId47"/>
    <p:sldId id="522" r:id="rId48"/>
    <p:sldId id="523" r:id="rId49"/>
    <p:sldId id="524" r:id="rId50"/>
    <p:sldId id="528" r:id="rId51"/>
    <p:sldId id="529" r:id="rId52"/>
    <p:sldId id="530" r:id="rId53"/>
    <p:sldId id="531" r:id="rId54"/>
    <p:sldId id="525" r:id="rId55"/>
    <p:sldId id="534" r:id="rId56"/>
    <p:sldId id="535" r:id="rId57"/>
    <p:sldId id="536" r:id="rId58"/>
    <p:sldId id="537" r:id="rId59"/>
    <p:sldId id="538" r:id="rId60"/>
    <p:sldId id="352" r:id="rId61"/>
    <p:sldId id="354" r:id="rId62"/>
    <p:sldId id="302" r:id="rId63"/>
    <p:sldId id="340" r:id="rId64"/>
    <p:sldId id="341" r:id="rId65"/>
    <p:sldId id="346" r:id="rId66"/>
    <p:sldId id="347" r:id="rId67"/>
    <p:sldId id="34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EAB64-86D0-40F9-9387-22E4B4AB0924}" v="74" dt="2026-01-27T16:06:29.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511" autoAdjust="0"/>
  </p:normalViewPr>
  <p:slideViewPr>
    <p:cSldViewPr snapToGrid="0">
      <p:cViewPr varScale="1">
        <p:scale>
          <a:sx n="104" d="100"/>
          <a:sy n="104" d="100"/>
        </p:scale>
        <p:origin x="1157" y="77"/>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4T15:59:12.607"/>
    </inkml:context>
    <inkml:brush xml:id="br0">
      <inkml:brushProperty name="width" value="0.2" units="cm"/>
      <inkml:brushProperty name="height" value="0.2" units="cm"/>
      <inkml:brushProperty name="color" value="#DA0C07"/>
      <inkml:brushProperty name="inkEffects" value="lava"/>
      <inkml:brushProperty name="anchorX" value="0"/>
      <inkml:brushProperty name="anchorY" value="0"/>
      <inkml:brushProperty name="scaleFactor" value="0.5"/>
    </inkml:brush>
  </inkml:definitions>
  <inkml:trace contextRef="#ctx0" brushRef="#br0">3998 0 24575,'0'0'0,"0"5"0,-6 6 0,1 5 0,-6 5 0,-4 3 0,1 2 0,-3-4 0,2 0 0,-1-6 0,3 2 0,-2 0 0,-3 3 0,-2 1 0,-3 7 0,-1 2 0,-2 1 0,0-1 0,-1 4 0,-6 5 0,1-2 0,-5 5 0,0-3 0,2-3 0,-4-3 0,3-3 0,-4-2 0,3-2 0,1-1 0,-2-5 0,-3 5 0,2 0 0,-9 11 0,-2 7 0,-3 5 0,-6 8 0,-2 3 0,-4 5 0,-9 0 0,-10 9 0,2 3 0,-6 2 0,6-3 0,-4 5 0,7 0 0,0 1 0,7-1 0,-5 6 0,5-6 0,-1-1 0,4 4 0,-1 0 0,9-1 0,4-5 0,3-7 0,2-6 0,6 0 0,0-4 0,0-2 0,4-2 0,-2-2 0,5-1 0,-3-1 0,3 4 0,4-4 0,2-6 0,3-1 0,2 0 0,1-4 0,6 1 0,-5-3 0,6-4 0,-7 2 0,5-2 0,-1 2 0,0-6 0,4-3 0,0-2 0,5-1 0,-2-6 0,-2 0 0,-2-6 0,3 2 0,-1-4 0,3 2 0,4 3 0,-2-3 0,4 2 0,-4-2 0,3 7 0,-4-3 0,-3 2 0,-2 2 0,1 1 0,-1-4 0,4 1 0,-2 1 0,4 1 0,-2 7 0,-2-4 0,2 1 0,-2-1 0,-2 0 0,4 1 0,-3-6 0,-1-5 0,3 1 0,3-10 0,5-9 0,3-13 0,2-8 0,2-4 0,1-7 0,-4-1 0,-1-5 0,-5 7 0,-5 2 0,1 4 0,-3 6 0,3 2 0,-2 5 0,2-1 0,-1 4 0,-3 4 0,3-3 0,-2 2 0,4-3 0,-3-3 0,-2-4 0,-2-3 0,-3-2 0,4-2 0,-1-1 0,4 0 0,5 0 0,-2 5 0,3 0 0,-2 6 0,1-1 0,3 0 0,2-3 0,3-2 0,1-2 0,1-1 0,1-1 0,1-1 0,-1 0 0,1 0 0,-1 0 0,0 0 0,6 6 0,-1 0 0,1 0 0,-2-1 0,-1-1 0,4 9 0,0 10 0,4 15 0,5 10 0,-2 5 0,3 4 0,-3 0 0,2 1 0,2-2 0,-3 0 0,3-1 0,-4-1 0,1 0 0,3-6 0,-3 0 0,2 0 0,2 0 0,3 8 0,1-5 0,-4 2 0,2-1 0,-5 0 0,0 6 0,3-5 0,-4 0 0,2-1 0,1 0 0,3 0 0,2 1 0,-3 0 0,0 0 0,-4 0 0,-5 0 0,2 1 0,-3 0 0,2-1 0,-1 1 0,-3-1 0,-2 1 0,-3-1 0,10-10 0,9-6 0,20-10 0,21-10 0,21-6 0,14-6 0,9 2 0,4-2 0,-10-1 0,-10-1 0,-13 4 0,-15 6 0,-14-2 0,-10 5 0,-7-2 0,-5 2 0,-3 2 0,0-1 0,5 1 0,1-4 0,0-2 0,0 1 0,-1-3 0,-1 3 0,0 3 0,-1 4 0,0-3 0,-1 3 0,0-5 0,1 3 0,-1-4 0,5 1 0,-4-2 0,-1 2 0,0 2 0,-6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4T15:47:40.856"/>
    </inkml:context>
    <inkml:brush xml:id="br0">
      <inkml:brushProperty name="width" value="0.2" units="cm"/>
      <inkml:brushProperty name="height" value="0.2" units="cm"/>
      <inkml:brushProperty name="color" value="#DA0C07"/>
      <inkml:brushProperty name="inkEffects" value="lava"/>
      <inkml:brushProperty name="anchorX" value="3443.76587"/>
      <inkml:brushProperty name="anchorY" value="627.61475"/>
      <inkml:brushProperty name="scaleFactor" value="0.5"/>
    </inkml:brush>
  </inkml:definitions>
  <inkml:trace contextRef="#ctx0" brushRef="#br0">9156 545 24575,'0'0'0,"-4"0"0,-7 0 0,-5 0 0,-3 0 0,-9 0 0,-7 0 0,-6 0 0,-9 0 0,-4 0 0,-2 0 0,0 5 0,-3 0 0,-5 0 0,1-1 0,2-1 0,3-1 0,-2-1 0,1-1 0,-2 0 0,1 0 0,-4 0 0,-2 0 0,-3 0 0,-3 0 0,-1-1 0,-2 1 0,-1 0 0,0-5 0,0 0 0,0 0 0,0 1 0,0-4 0,6 1 0,5 1 0,4 2 0,6 0 0,2 3 0,2 0 0,-4 1 0,1 0 0,-6 0 0,-4 0 0,-4 1 0,-3-1 0,-8 0 0,-1 0 0,-2-5 0,2 0 0,5-1 0,3 2 0,0 1 0,0-4 0,-1 1 0,0-5 0,-1 2 0,-1 1 0,0 2 0,-1-3 0,1 1 0,-1-3 0,1 1 0,-6-3 0,0 2 0,-9-2 0,-1 1 0,3 3 0,2 2 0,3 4 0,8 1 0,3 1 0,6 1 0,0-5 0,-1 1 0,-1-6 0,-3 1 0,-2-4 0,-1 2 0,4 2 0,0 2 0,-1 3 0,5-3 0,-2 1 0,5-4 0,3 1 0,3-4 0,3 2 0,2 2 0,-3 3 0,-1 2 0,-3 2 0,-1 1 0,2 1 0,2 0 0,2-4 0,2-1 0,-5 0 0,1-4 0,1 1 0,1 1 0,1-3 0,1 1 0,1 2 0,-4 1 0,-1 3 0,1 1 0,1 1 0,0 1 0,-3 0 0,1 1 0,-5-1 0,1 1 0,-3-1 0,1 0 0,3 0 0,7 0 0,3 0 0,7 0 0,0 0 0,5 0 0,3 0 0,-1 0 0,2 0 0,2 0 0,-4 0 0,3 0 0,0 0 0,2 0 0,2 0 0,1 0 0,-4 0 0,1 0 0,0 0 0,-9 5 0,1 0 0,0 1 0,-1-2 0,2 4 0,3-1 0,3-1 0,2-1 0,2-2 0,6 4 0,1-1 0,1-1 0,-2 0 0,0-3 0,-2 5 0,-1-1 0,0-1 0,-1-1 0,-1-1 0,6 4 0,0-1 0,4 4 0,1 0 0,-3 3 0,-1-2 0,-2-2 0,-1 2 0,-2-2 0,-1-1 0,5 2 0,-1-2 0,1 4 0,-1-2 0,3 3 0,0-2 0,-1-2 0,-1-3 0,2 3 0,0-2 0,-1-1 0,3 4 0,-1-2 0,-1-2 0,-2 4 0,3 3 0,-1-1 0,4 4 0,-2-4 0,4 3 0,-2-3 0,3 3 0,-3 1 0,3 3 0,-2 3 0,2 1 0,-3 2 0,2 0 0,-1-5 0,1 1 0,-1-1 0,1 2 0,3 0 0,-2-4 0,2 1 0,2 1 0,2 1 0,-3 1 0,2 1 0,-5 1 0,2 1 0,1 1 0,2-1 0,2 0 0,2 1 0,1-1 0,1 1 0,0-1 0,6 0 0,-1 0 0,6 0 0,-2 0 0,0 0 0,2-4 0,-2-2 0,4 2 0,3-1 0,-3 3 0,3 0 0,3 1 0,-4 1 0,2 0 0,2-5 0,-4 0 0,2 0 0,-3 1 0,1-3 0,-3 0 0,2-4 0,-3 1 0,3-3 0,-3 2 0,2-3 0,-2 2 0,3-2 0,-3 3 0,3-3 0,3-2 0,-3 2 0,2-2 0,-3 3 0,2-2 0,2 3 0,3-2 0,1 2 0,2 4 0,2-3 0,0-3 0,-5 2 0,1-2 0,-6 1 0,1-1 0,1 2 0,-2 3 0,0-2 0,3 2 0,2-3 0,2 2 0,1 3 0,6-4 0,2-3 0,-1 2 0,10-3 0,4 3 0,4-3 0,2-1 0,2-4 0,-6-1 0,1-2 0,-6 3 0,-4 0 0,-4 5 0,-4-1 0,-3-2 0,0-1 0,-2-2 0,1-2 0,9-1 0,1-1 0,5 0 0,-2 0 0,-2-1 0,3 1 0,-4 0 0,-2 0 0,-2 0 0,-3-1 0,-1 1 0,-1 0 0,-1 0 0,-1 0 0,1 1 0,0-1 0,-1 0 0,6 0 0,1-5 0,-1 0 0,-1-1 0,-1 2 0,0 1 0,-2 1 0,-1 1 0,1 1 0,-1 0 0,-1 0 0,1 0 0,0 0 0,1 1 0,4-1 0,5 0 0,0-5 0,5 0 0,3 0 0,7 1 0,3 1 0,1 1 0,1 1 0,-6 0 0,-2 1 0,-5 0 0,-5 0 0,-5 1 0,-3-1 0,-2 0 0,-2 0 0,-1 0 0,0 0 0,0 0 0,1 0 0,-1 0 0,1 0 0,0 0 0,0 0 0,6 0 0,-1 0 0,0 0 0,0 0 0,-2 0 0,-1 0 0,-1 0 0,5 0 0,-1 0 0,0 0 0,0 0 0,-2 0 0,-2 0 0,1 0 0,-2 0 0,0 0 0,0 0 0,0 0 0,0 0 0,0 0 0,5 0 0,5 0 0,6 0 0,-1 0 0,-3 0 0,-2 0 0,-9-5 0,-3 0 0,-1-1 0,4-3 0,6 1 0,6 1 0,0 2 0,4 1 0,-3 2 0,2 1 0,-3 1 0,-3-5 0,-3 0 0,-3 0 0,-2 1 0,-1 1 0,-1 2 0,4 0 0,6 0 0,0 1 0,4 0 0,4 0 0,2 1 0,-2-1 0,-4 0 0,-4 0 0,-4-5 0,-3 0 0,-2 0 0,-1 1 0,0 1 0,-1 1 0,-4-4 0,-1 0 0,1 1 0,0 1 0,2 1 0,1 1 0,1 1 0,1 1 0,0 0 0,1 0 0,-1 0 0,0 0 0,1 0 0,-1 1 0,0-1 0,6 0 0,4 0 0,5 0 0,0 0 0,3 0 0,1 0 0,3 0 0,1 0 0,1 0 0,-4 0 0,-4 0 0,-1 0 0,-3 0 0,-4 0 0,-3 0 0,-2 0 0,-2 0 0,-1 0 0,0 0 0,-1 0 0,1 0 0,-1 0 0,1 0 0,0 0 0,0 0 0,6 0 0,-1 0 0,5 5 0,5 0 0,3 0 0,-1 0 0,-3-2 0,-4-1 0,-4-1 0,-3-1 0,-1 0 0,-7 5 0,4 0 0,1 0 0,-5 4 0,6-1 0,5-1 0,6-1 0,5-3 0,4-1 0,3-1 0,1-1 0,6 5 0,1 0 0,0 0 0,-2-2 0,-6 5 0,-2-1 0,-5 0 0,-6-3 0,-4 0 0,-3-3 0,2 5 0,4 0 0,0 3 0,-2 5 0,4 0 0,2-3 0,0-3 0,-4-3 0,3-2 0,-3-1 0,-2 3 0,3 0 0,-3-1 0,4 0 0,-2-2 0,4 0 0,2-1 0,-2-1 0,3 0 0,-4 0 0,-3-1 0,-3 1 0,-2 0 0,-3 0 0,-1 0 0,4 0 0,4 0 0,6-5 0,4 0 0,3 0 0,3 1 0,1 1 0,0 1 0,0-4 0,0 0 0,5-4 0,0 0 0,0 2 0,-1-2 0,-2 0 0,4-2 0,0-3 0,-1 1 0,-2 3 0,-11-2 0,-6 3 0,-6 2 0,-5 2 0,-6-2 0,-2 1 0,-5-3 0,1-5 0,2-3 0,-3-3 0,3 3 0,-4-2 0,-3 0 0,3 4 0,-3-2 0,-2-1 0,3-1 0,-2-2 0,-2-1 0,-1-2 0,-2 1 0,-1-2 0,-2 1 0,0-1 0,0 1 0,0-1 0,-1 1 0,1-5 0,0-1 0,0 1 0,-5-4 0,-6 0 0,1-3 0,-4 7 0,1 1 0,-2 3 0,-2 1 0,2 0 0,-2 6 0,3-5 0,-1 5 0,-2-1 0,3-1 0,-3-1 0,-1-1 0,-2-1 0,-2 0 0,-1-1 0,-2-1 0,0 1 0,0 5 0,4-5 0,1-1 0,0 0 0,3 0 0,0 0 0,4 0 0,-2 5 0,-1-4 0,-3-1 0,3 0 0,3-1 0,-1 6 0,4 0 0,-3 1 0,-2 4 0,1-6 0,-2 4 0,4-2 0,2-1 0,-2-1 0,-2 4 0,1-1 0,3-1 0,3 0 0,2-3 0,-2 5 0,1-1 0,1-1 0,1-1 0,2-1 0,-5-2 0,1 0 0,1-1 0,1 0 0,1 0 0,1-6 0,1 1 0,1-1 0,0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E2DF7-9E30-4F4B-9C1D-4C497D8CC678}"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FD6D0-4395-496B-96E7-9A147CA9163C}" type="slidenum">
              <a:rPr lang="en-US" smtClean="0"/>
              <a:t>‹#›</a:t>
            </a:fld>
            <a:endParaRPr lang="en-US"/>
          </a:p>
        </p:txBody>
      </p:sp>
    </p:spTree>
    <p:extLst>
      <p:ext uri="{BB962C8B-B14F-4D97-AF65-F5344CB8AC3E}">
        <p14:creationId xmlns:p14="http://schemas.microsoft.com/office/powerpoint/2010/main" val="411802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f.ly/logosres/wsntdict?ref=GreekStrongs.5012&amp;off=179&amp;ctx=%2c+humble.+Humility%2c+~lowliness+of+mind%2c+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f.ly/logosres/wsntdict?ref=GreekStrongs.5012&amp;off=179&amp;ctx=%2c+humble.+Humility%2c+~lowliness+of+mind%2c+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Shaw, Colin. The Intuitive Customer (pp. 17-18). Palgrave Macmillan UK. Kindle Edition. </a:t>
            </a:r>
          </a:p>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3</a:t>
            </a:fld>
            <a:endParaRPr lang="en-US"/>
          </a:p>
        </p:txBody>
      </p:sp>
    </p:spTree>
    <p:extLst>
      <p:ext uri="{BB962C8B-B14F-4D97-AF65-F5344CB8AC3E}">
        <p14:creationId xmlns:p14="http://schemas.microsoft.com/office/powerpoint/2010/main" val="40106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21</a:t>
            </a:fld>
            <a:endParaRPr lang="en-US"/>
          </a:p>
        </p:txBody>
      </p:sp>
    </p:spTree>
    <p:extLst>
      <p:ext uri="{BB962C8B-B14F-4D97-AF65-F5344CB8AC3E}">
        <p14:creationId xmlns:p14="http://schemas.microsoft.com/office/powerpoint/2010/main" val="213039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23</a:t>
            </a:fld>
            <a:endParaRPr lang="en-US"/>
          </a:p>
        </p:txBody>
      </p:sp>
    </p:spTree>
    <p:extLst>
      <p:ext uri="{BB962C8B-B14F-4D97-AF65-F5344CB8AC3E}">
        <p14:creationId xmlns:p14="http://schemas.microsoft.com/office/powerpoint/2010/main" val="2320768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Sl</a:t>
            </a:r>
            <a:r>
              <a:rPr lang="en-US"/>
              <a:t> Operating Standards say:</a:t>
            </a:r>
          </a:p>
        </p:txBody>
      </p:sp>
      <p:sp>
        <p:nvSpPr>
          <p:cNvPr id="4" name="Slide Number Placeholder 3"/>
          <p:cNvSpPr>
            <a:spLocks noGrp="1"/>
          </p:cNvSpPr>
          <p:nvPr>
            <p:ph type="sldNum" sz="quarter" idx="5"/>
          </p:nvPr>
        </p:nvSpPr>
        <p:spPr/>
        <p:txBody>
          <a:bodyPr/>
          <a:lstStyle/>
          <a:p>
            <a:fld id="{3AAFD6D0-4395-496B-96E7-9A147CA9163C}" type="slidenum">
              <a:rPr lang="en-US" smtClean="0"/>
              <a:t>29</a:t>
            </a:fld>
            <a:endParaRPr lang="en-US"/>
          </a:p>
        </p:txBody>
      </p:sp>
    </p:spTree>
    <p:extLst>
      <p:ext uri="{BB962C8B-B14F-4D97-AF65-F5344CB8AC3E}">
        <p14:creationId xmlns:p14="http://schemas.microsoft.com/office/powerpoint/2010/main" val="185187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rial" panose="020B0604020202020204" pitchFamily="34" charset="0"/>
              </a:rPr>
              <a:t> </a:t>
            </a:r>
            <a:r>
              <a:rPr lang="en-US" sz="1800" b="1" i="0" u="none" strike="noStrike" baseline="0">
                <a:latin typeface="Arial" panose="020B0604020202020204" pitchFamily="34" charset="0"/>
              </a:rPr>
              <a:t>Selfishness-</a:t>
            </a:r>
            <a:r>
              <a:rPr lang="en-US" sz="1800" b="0" i="0" u="none" strike="noStrike" baseline="0">
                <a:latin typeface="Arial" panose="020B0604020202020204" pitchFamily="34" charset="0"/>
              </a:rPr>
              <a:t>-</a:t>
            </a:r>
            <a:r>
              <a:rPr lang="en-US" sz="1800" b="0" i="0" u="none" strike="noStrike" baseline="0" err="1">
                <a:latin typeface="Arial" panose="020B0604020202020204" pitchFamily="34" charset="0"/>
              </a:rPr>
              <a:t>eritheia</a:t>
            </a:r>
            <a:r>
              <a:rPr lang="en-US" sz="1800" b="0" i="0" u="none" strike="noStrike" baseline="0">
                <a:latin typeface="Arial" panose="020B0604020202020204" pitchFamily="34" charset="0"/>
              </a:rPr>
              <a:t> {er-</a:t>
            </a:r>
            <a:r>
              <a:rPr lang="en-US" sz="1800" b="0" i="0" u="none" strike="noStrike" baseline="0" err="1">
                <a:latin typeface="Arial" panose="020B0604020202020204" pitchFamily="34" charset="0"/>
              </a:rPr>
              <a:t>ith</a:t>
            </a:r>
            <a:r>
              <a:rPr lang="en-US" sz="1800" b="0" i="0" u="none" strike="noStrike" baseline="0">
                <a:latin typeface="Arial" panose="020B0604020202020204" pitchFamily="34" charset="0"/>
              </a:rPr>
              <a:t>-</a:t>
            </a:r>
            <a:r>
              <a:rPr lang="en-US" sz="1800" b="0" i="0" u="none" strike="noStrike" baseline="0" err="1">
                <a:latin typeface="Arial" panose="020B0604020202020204" pitchFamily="34" charset="0"/>
              </a:rPr>
              <a:t>i</a:t>
            </a:r>
            <a:r>
              <a:rPr lang="en-US" sz="1800" b="0" i="0" u="none" strike="noStrike" baseline="0">
                <a:latin typeface="Arial" panose="020B0604020202020204" pitchFamily="34" charset="0"/>
              </a:rPr>
              <a:t>'-ah}   a used of politicians:</a:t>
            </a:r>
          </a:p>
          <a:p>
            <a:pPr algn="l"/>
            <a:r>
              <a:rPr lang="en-US" sz="1800" b="1" i="0" u="none" strike="noStrike" baseline="0">
                <a:latin typeface="Arial" panose="020B0604020202020204" pitchFamily="34" charset="0"/>
              </a:rPr>
              <a:t>Meaning:  </a:t>
            </a:r>
            <a:r>
              <a:rPr lang="en-US" sz="1800" b="0" i="0" u="none" strike="noStrike" baseline="0">
                <a:latin typeface="Arial" panose="020B0604020202020204" pitchFamily="34" charset="0"/>
              </a:rPr>
              <a:t>1) electioneering or intriguing for office 1a) apparently, in the NT a courting distinction, a desire to put one's self forward, a partisan and fractious spirit which does not disdain low arts </a:t>
            </a:r>
          </a:p>
          <a:p>
            <a:r>
              <a:rPr lang="en-US" sz="1200"/>
              <a:t>But it came to be used metaphorically, and almost exclusively, of a person who persistently seeks personal advantage and gain, regardless of the effect on others. It often was used of the unfair pursuit and self-serving preservation of political office.</a:t>
            </a:r>
          </a:p>
          <a:p>
            <a:pPr lvl="1"/>
            <a:r>
              <a:rPr lang="en-US"/>
              <a:t> </a:t>
            </a:r>
            <a:endParaRPr lang="en-US" sz="1800" b="0" i="0" u="none" strike="noStrike" baseline="0">
              <a:latin typeface="Arial" panose="020B0604020202020204" pitchFamily="34" charset="0"/>
            </a:endParaRPr>
          </a:p>
          <a:p>
            <a:r>
              <a:rPr lang="en-US" sz="1800" b="1" i="0" u="none" strike="noStrike" baseline="0">
                <a:latin typeface="Arial" panose="020B0604020202020204" pitchFamily="34" charset="0"/>
              </a:rPr>
              <a:t>Empty conceit</a:t>
            </a:r>
            <a:r>
              <a:rPr lang="en-US" sz="1800" b="0" i="0" u="none" strike="noStrike" baseline="0">
                <a:latin typeface="Arial" panose="020B0604020202020204" pitchFamily="34" charset="0"/>
              </a:rPr>
              <a:t>– vainglory:  the desire for praise. </a:t>
            </a:r>
            <a:r>
              <a:rPr lang="en-US" sz="1200" b="1"/>
              <a:t>Empty conceit translates the compound Greek word </a:t>
            </a:r>
            <a:r>
              <a:rPr lang="en-US" sz="1200" b="1" i="1" err="1"/>
              <a:t>kenodoxia</a:t>
            </a:r>
            <a:r>
              <a:rPr lang="en-US" sz="1200" b="1" i="1"/>
              <a:t>, which appears only here in the New Testament. It is formed by the adjective kenos (“empty”) and the noun doxa (“glory”)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a:latin typeface="Arial" panose="020B0604020202020204" pitchFamily="34" charset="0"/>
              </a:rPr>
              <a:t>Galatians 6:3</a:t>
            </a:r>
            <a:r>
              <a:rPr lang="en-US" sz="1800" b="0" i="0" u="none" strike="noStrike" baseline="0">
                <a:latin typeface="Arial" panose="020B0604020202020204" pitchFamily="34" charset="0"/>
              </a:rPr>
              <a:t> For if anyone thinks he is something when he is nothing, he deceives himself.</a:t>
            </a:r>
          </a:p>
          <a:p>
            <a:endParaRPr lang="en-US" sz="1200" b="1" i="1"/>
          </a:p>
          <a:p>
            <a:r>
              <a:rPr lang="en-US" sz="1800" b="1" i="0" u="none" strike="noStrike" baseline="0">
                <a:latin typeface="Arial" panose="020B0604020202020204" pitchFamily="34" charset="0"/>
              </a:rPr>
              <a:t>Humility of mind-</a:t>
            </a:r>
            <a:r>
              <a:rPr lang="en-US" sz="1800" b="0" i="0" u="none" strike="noStrike" baseline="0">
                <a:latin typeface="Arial" panose="020B0604020202020204" pitchFamily="34" charset="0"/>
              </a:rPr>
              <a:t>- </a:t>
            </a:r>
            <a:r>
              <a:rPr lang="en-US" sz="1200"/>
              <a:t>lowliness of mind, the esteeming of ourselves small,  actually not thinking about me.  But others.  That guest– that fellow employee is more important than me.</a:t>
            </a:r>
          </a:p>
          <a:p>
            <a:r>
              <a:rPr lang="en-US" sz="1200" b="1"/>
              <a:t>Regard</a:t>
            </a:r>
            <a:r>
              <a:rPr lang="en-US" sz="1200"/>
              <a:t>– lead the way– be the one who thinks of others first– not for praise– but because that is God’s creation asking you a question.</a:t>
            </a:r>
          </a:p>
          <a:p>
            <a:r>
              <a:rPr lang="en-US" sz="1200"/>
              <a:t>More important-- </a:t>
            </a:r>
            <a:r>
              <a:rPr lang="en-US" sz="1200" b="1"/>
              <a:t>More important translates a participial form of </a:t>
            </a:r>
            <a:r>
              <a:rPr lang="en-US" sz="1200" b="1" i="1" err="1"/>
              <a:t>huperechō</a:t>
            </a:r>
            <a:r>
              <a:rPr lang="en-US" sz="1200" b="1" i="1"/>
              <a:t>, which incorporates the Greek word from which the English word hyper is taken. It intensifies and elevates what is in view, so that it means “to excel, surpass, or be superior to.”</a:t>
            </a:r>
          </a:p>
          <a:p>
            <a:endParaRPr lang="en-US" sz="1200"/>
          </a:p>
          <a:p>
            <a:r>
              <a:rPr lang="en-US" sz="1200"/>
              <a:t>We are supposed to go above and beyond in how we look out for others.   </a:t>
            </a:r>
          </a:p>
          <a:p>
            <a:endParaRPr lang="en-US" sz="1200"/>
          </a:p>
          <a:p>
            <a:r>
              <a:rPr lang="en-US" sz="1200"/>
              <a:t>This is at the heart of guest experience.  That is the how of  how we point others to Christ</a:t>
            </a:r>
          </a:p>
          <a:p>
            <a:pPr lvl="1"/>
            <a:endParaRPr lang="en-US" b="0" i="0" u="none" strike="noStrike" baseline="0">
              <a:solidFill>
                <a:srgbClr val="0000FF"/>
              </a:solidFill>
              <a:hlinkClick r:id="rId3"/>
            </a:endParaRPr>
          </a:p>
          <a:p>
            <a:pPr algn="l"/>
            <a:endParaRPr lang="en-US" sz="1800" b="0" i="0" u="none" strike="noStrike" baseline="0">
              <a:latin typeface="Arial" panose="020B0604020202020204" pitchFamily="34" charset="0"/>
            </a:endParaRPr>
          </a:p>
          <a:p>
            <a:pPr algn="l"/>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30</a:t>
            </a:fld>
            <a:endParaRPr lang="en-US"/>
          </a:p>
        </p:txBody>
      </p:sp>
    </p:spTree>
    <p:extLst>
      <p:ext uri="{BB962C8B-B14F-4D97-AF65-F5344CB8AC3E}">
        <p14:creationId xmlns:p14="http://schemas.microsoft.com/office/powerpoint/2010/main" val="419366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Selfishness-</a:t>
            </a:r>
            <a:r>
              <a:rPr lang="en-US" sz="1800" b="0" i="0" u="none" strike="noStrike" baseline="0" dirty="0">
                <a:latin typeface="Arial" panose="020B0604020202020204" pitchFamily="34" charset="0"/>
              </a:rPr>
              <a:t>-</a:t>
            </a:r>
            <a:r>
              <a:rPr lang="en-US" sz="1800" b="0" i="0" u="none" strike="noStrike" baseline="0" dirty="0" err="1">
                <a:latin typeface="Arial" panose="020B0604020202020204" pitchFamily="34" charset="0"/>
              </a:rPr>
              <a:t>eritheia</a:t>
            </a:r>
            <a:r>
              <a:rPr lang="en-US" sz="1800" b="0" i="0" u="none" strike="noStrike" baseline="0" dirty="0">
                <a:latin typeface="Arial" panose="020B0604020202020204" pitchFamily="34" charset="0"/>
              </a:rPr>
              <a:t> {er-</a:t>
            </a:r>
            <a:r>
              <a:rPr lang="en-US" sz="1800" b="0" i="0" u="none" strike="noStrike" baseline="0" dirty="0" err="1">
                <a:latin typeface="Arial" panose="020B0604020202020204" pitchFamily="34" charset="0"/>
              </a:rPr>
              <a:t>ith</a:t>
            </a:r>
            <a:r>
              <a:rPr lang="en-US" sz="1800" b="0" i="0" u="none" strike="noStrike" baseline="0" dirty="0">
                <a:latin typeface="Arial" panose="020B0604020202020204" pitchFamily="34" charset="0"/>
              </a:rPr>
              <a:t>-</a:t>
            </a:r>
            <a:r>
              <a:rPr lang="en-US" sz="1800" b="0" i="0" u="none" strike="noStrike" baseline="0" dirty="0" err="1">
                <a:latin typeface="Arial" panose="020B0604020202020204" pitchFamily="34" charset="0"/>
              </a:rPr>
              <a:t>i</a:t>
            </a:r>
            <a:r>
              <a:rPr lang="en-US" sz="1800" b="0" i="0" u="none" strike="noStrike" baseline="0" dirty="0">
                <a:latin typeface="Arial" panose="020B0604020202020204" pitchFamily="34" charset="0"/>
              </a:rPr>
              <a:t>'-ah}   a used of politicians:</a:t>
            </a:r>
          </a:p>
          <a:p>
            <a:pPr algn="l"/>
            <a:r>
              <a:rPr lang="en-US" sz="1800" b="1" i="0" u="none" strike="noStrike" baseline="0" dirty="0">
                <a:latin typeface="Arial" panose="020B0604020202020204" pitchFamily="34" charset="0"/>
              </a:rPr>
              <a:t>Meaning:  </a:t>
            </a:r>
            <a:r>
              <a:rPr lang="en-US" sz="1800" b="0" i="0" u="none" strike="noStrike" baseline="0" dirty="0">
                <a:latin typeface="Arial" panose="020B0604020202020204" pitchFamily="34" charset="0"/>
              </a:rPr>
              <a:t>1) electioneering or intriguing for office 1a) apparently, in the NT a courting distinction, a desire to put one's self forward, a partisan and fractious spirit which does not disdain low arts </a:t>
            </a:r>
          </a:p>
          <a:p>
            <a:r>
              <a:rPr lang="en-US" sz="1800" b="1" i="0" u="none" strike="noStrike" baseline="0" dirty="0">
                <a:latin typeface="Arial" panose="020B0604020202020204" pitchFamily="34" charset="0"/>
              </a:rPr>
              <a:t>Empty conceit</a:t>
            </a:r>
            <a:r>
              <a:rPr lang="en-US" sz="1800" b="0" i="0" u="none" strike="noStrike" baseline="0" dirty="0">
                <a:latin typeface="Arial" panose="020B0604020202020204" pitchFamily="34" charset="0"/>
              </a:rPr>
              <a:t>– vainglory:  the desire for praise. </a:t>
            </a:r>
            <a:r>
              <a:rPr lang="en-US" sz="1200" b="1" dirty="0"/>
              <a:t>Empty conceit translates the compound Greek word </a:t>
            </a:r>
            <a:r>
              <a:rPr lang="en-US" sz="1200" b="1" i="1" dirty="0" err="1"/>
              <a:t>kenodoxia</a:t>
            </a:r>
            <a:r>
              <a:rPr lang="en-US" sz="1200" b="1" i="1" dirty="0"/>
              <a:t>, which appears only here in the New Testament. It is formed by the adjective kenos (“empty”) and the noun doxa (“glory”)</a:t>
            </a:r>
          </a:p>
          <a:p>
            <a:r>
              <a:rPr lang="en-US" sz="1800" b="1" i="0" u="none" strike="noStrike" baseline="0" dirty="0">
                <a:latin typeface="Arial" panose="020B0604020202020204" pitchFamily="34" charset="0"/>
              </a:rPr>
              <a:t>Humility of mind-</a:t>
            </a:r>
            <a:r>
              <a:rPr lang="en-US" sz="1800" b="0" i="0" u="none" strike="noStrike" baseline="0" dirty="0">
                <a:latin typeface="Arial" panose="020B0604020202020204" pitchFamily="34" charset="0"/>
              </a:rPr>
              <a:t>- </a:t>
            </a:r>
            <a:r>
              <a:rPr lang="en-US" sz="1200" dirty="0"/>
              <a:t>lowliness of mind, the esteeming of ourselves small,  actually not thinking about me.  But others.  That guest– that fellow employee is more important than me.</a:t>
            </a:r>
          </a:p>
          <a:p>
            <a:r>
              <a:rPr lang="en-US" sz="1200" b="1" dirty="0"/>
              <a:t>Regard</a:t>
            </a:r>
            <a:r>
              <a:rPr lang="en-US" sz="1200" dirty="0"/>
              <a:t>– lead the way– be the one who thinks of others first– not for praise– but because that is God’s creation asking you a question.</a:t>
            </a:r>
          </a:p>
          <a:p>
            <a:r>
              <a:rPr lang="en-US" sz="1200" dirty="0"/>
              <a:t>More important-- </a:t>
            </a:r>
            <a:r>
              <a:rPr lang="en-US" sz="1200" b="1" dirty="0"/>
              <a:t>More important translates a participial form of </a:t>
            </a:r>
            <a:r>
              <a:rPr lang="en-US" sz="1200" b="1" i="1" dirty="0" err="1"/>
              <a:t>huperechō</a:t>
            </a:r>
            <a:r>
              <a:rPr lang="en-US" sz="1200" b="1" i="1" dirty="0"/>
              <a:t>, which incorporates the Greek word from which the English word hyper is taken. It intensifies and elevates what is in view, so that it means “to excel, surpass, or be superior to.”</a:t>
            </a:r>
          </a:p>
          <a:p>
            <a:endParaRPr lang="en-US" sz="1200" dirty="0"/>
          </a:p>
          <a:p>
            <a:r>
              <a:rPr lang="en-US" sz="1200" dirty="0"/>
              <a:t>We are supposed to go above and beyond in how we look out for others.   </a:t>
            </a:r>
          </a:p>
          <a:p>
            <a:endParaRPr lang="en-US" sz="1200" dirty="0"/>
          </a:p>
          <a:p>
            <a:r>
              <a:rPr lang="en-US" sz="1200" dirty="0"/>
              <a:t>This is at the heart of guest experience.  That is the how of  how we point others to Christ</a:t>
            </a:r>
          </a:p>
          <a:p>
            <a:pPr lvl="1"/>
            <a:endParaRPr lang="en-US" b="0" i="0" u="none" strike="noStrike" baseline="0" dirty="0">
              <a:solidFill>
                <a:srgbClr val="0000FF"/>
              </a:solidFill>
              <a:hlinkClick r:id="rId3"/>
            </a:endParaRPr>
          </a:p>
          <a:p>
            <a:pPr algn="l"/>
            <a:endParaRPr lang="en-US" sz="1800" b="0" i="0" u="none" strike="noStrike" baseline="0" dirty="0">
              <a:latin typeface="Arial" panose="020B060402020202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3AAFD6D0-4395-496B-96E7-9A147CA9163C}" type="slidenum">
              <a:rPr lang="en-US" smtClean="0"/>
              <a:t>41</a:t>
            </a:fld>
            <a:endParaRPr lang="en-US"/>
          </a:p>
        </p:txBody>
      </p:sp>
    </p:spTree>
    <p:extLst>
      <p:ext uri="{BB962C8B-B14F-4D97-AF65-F5344CB8AC3E}">
        <p14:creationId xmlns:p14="http://schemas.microsoft.com/office/powerpoint/2010/main" val="402200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Went to the self check out- one of the items was on sale– it didn’t show up– I turned to ask for help--  four clerks were right behind me talking…  I could not get them to even look at me. </a:t>
            </a:r>
          </a:p>
        </p:txBody>
      </p:sp>
      <p:sp>
        <p:nvSpPr>
          <p:cNvPr id="4" name="Slide Number Placeholder 3"/>
          <p:cNvSpPr>
            <a:spLocks noGrp="1"/>
          </p:cNvSpPr>
          <p:nvPr>
            <p:ph type="sldNum" sz="quarter" idx="5"/>
          </p:nvPr>
        </p:nvSpPr>
        <p:spPr/>
        <p:txBody>
          <a:bodyPr/>
          <a:lstStyle/>
          <a:p>
            <a:fld id="{3AAFD6D0-4395-496B-96E7-9A147CA9163C}" type="slidenum">
              <a:rPr lang="en-US" smtClean="0"/>
              <a:t>5</a:t>
            </a:fld>
            <a:endParaRPr lang="en-US"/>
          </a:p>
        </p:txBody>
      </p:sp>
    </p:spTree>
    <p:extLst>
      <p:ext uri="{BB962C8B-B14F-4D97-AF65-F5344CB8AC3E}">
        <p14:creationId xmlns:p14="http://schemas.microsoft.com/office/powerpoint/2010/main" val="334214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minion pro"/>
              </a:rPr>
              <a:t>Think of it this way: Seeing vomit might make you want to throw up but smelling vomit is what ultimately triggers your gag reflex.  smell is considered the strongest and quickest memory inducer. Smell is also in cahoots with the brain’s limbic system, which controls emotion, making smell the biggest nostalgia and behavior catalyst of the sensory bunch.</a:t>
            </a:r>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6</a:t>
            </a:fld>
            <a:endParaRPr lang="en-US"/>
          </a:p>
        </p:txBody>
      </p:sp>
    </p:spTree>
    <p:extLst>
      <p:ext uri="{BB962C8B-B14F-4D97-AF65-F5344CB8AC3E}">
        <p14:creationId xmlns:p14="http://schemas.microsoft.com/office/powerpoint/2010/main" val="280179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Shaw, Colin. The Intuitive Customer (pp. 17-18). Palgrave Macmillan UK. Kindle Edition. </a:t>
            </a:r>
          </a:p>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7</a:t>
            </a:fld>
            <a:endParaRPr lang="en-US"/>
          </a:p>
        </p:txBody>
      </p:sp>
    </p:spTree>
    <p:extLst>
      <p:ext uri="{BB962C8B-B14F-4D97-AF65-F5344CB8AC3E}">
        <p14:creationId xmlns:p14="http://schemas.microsoft.com/office/powerpoint/2010/main" val="256945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Shaw, Colin. The Intuitive Customer (pp. 17-18). Palgrave Macmillan UK. Kindle Edition. </a:t>
            </a:r>
          </a:p>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8</a:t>
            </a:fld>
            <a:endParaRPr lang="en-US"/>
          </a:p>
        </p:txBody>
      </p:sp>
    </p:spTree>
    <p:extLst>
      <p:ext uri="{BB962C8B-B14F-4D97-AF65-F5344CB8AC3E}">
        <p14:creationId xmlns:p14="http://schemas.microsoft.com/office/powerpoint/2010/main" val="228765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in the grocery store– I found the ice cream– it was two for one… great!!  But then I couldn’t get the price at check out.  </a:t>
            </a:r>
          </a:p>
        </p:txBody>
      </p:sp>
      <p:sp>
        <p:nvSpPr>
          <p:cNvPr id="4" name="Slide Number Placeholder 3"/>
          <p:cNvSpPr>
            <a:spLocks noGrp="1"/>
          </p:cNvSpPr>
          <p:nvPr>
            <p:ph type="sldNum" sz="quarter" idx="5"/>
          </p:nvPr>
        </p:nvSpPr>
        <p:spPr/>
        <p:txBody>
          <a:bodyPr/>
          <a:lstStyle/>
          <a:p>
            <a:fld id="{3AAFD6D0-4395-496B-96E7-9A147CA9163C}" type="slidenum">
              <a:rPr lang="en-US" smtClean="0"/>
              <a:t>9</a:t>
            </a:fld>
            <a:endParaRPr lang="en-US"/>
          </a:p>
        </p:txBody>
      </p:sp>
    </p:spTree>
    <p:extLst>
      <p:ext uri="{BB962C8B-B14F-4D97-AF65-F5344CB8AC3E}">
        <p14:creationId xmlns:p14="http://schemas.microsoft.com/office/powerpoint/2010/main" val="248638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AFD6D0-4395-496B-96E7-9A147CA9163C}" type="slidenum">
              <a:rPr lang="en-US" smtClean="0"/>
              <a:t>10</a:t>
            </a:fld>
            <a:endParaRPr lang="en-US"/>
          </a:p>
        </p:txBody>
      </p:sp>
    </p:spTree>
    <p:extLst>
      <p:ext uri="{BB962C8B-B14F-4D97-AF65-F5344CB8AC3E}">
        <p14:creationId xmlns:p14="http://schemas.microsoft.com/office/powerpoint/2010/main" val="13026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Taking something back to Walmart… what is the service and what is the experience?</a:t>
            </a:r>
          </a:p>
        </p:txBody>
      </p:sp>
      <p:sp>
        <p:nvSpPr>
          <p:cNvPr id="4" name="Slide Number Placeholder 3"/>
          <p:cNvSpPr>
            <a:spLocks noGrp="1"/>
          </p:cNvSpPr>
          <p:nvPr>
            <p:ph type="sldNum" sz="quarter" idx="5"/>
          </p:nvPr>
        </p:nvSpPr>
        <p:spPr/>
        <p:txBody>
          <a:bodyPr/>
          <a:lstStyle/>
          <a:p>
            <a:fld id="{3AAFD6D0-4395-496B-96E7-9A147CA9163C}" type="slidenum">
              <a:rPr lang="en-US" smtClean="0"/>
              <a:t>11</a:t>
            </a:fld>
            <a:endParaRPr lang="en-US"/>
          </a:p>
        </p:txBody>
      </p:sp>
    </p:spTree>
    <p:extLst>
      <p:ext uri="{BB962C8B-B14F-4D97-AF65-F5344CB8AC3E}">
        <p14:creationId xmlns:p14="http://schemas.microsoft.com/office/powerpoint/2010/main" val="4165956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DB1E6-5F01-3A8A-7F2C-1155CFA58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EF1DF-ACE7-FD7B-D5C1-7578CCC83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B497A-1392-FDB8-340E-548328216DDC}"/>
              </a:ext>
            </a:extLst>
          </p:cNvPr>
          <p:cNvSpPr>
            <a:spLocks noGrp="1"/>
          </p:cNvSpPr>
          <p:nvPr>
            <p:ph type="body" idx="1"/>
          </p:nvPr>
        </p:nvSpPr>
        <p:spPr/>
        <p:txBody>
          <a:bodyPr/>
          <a:lstStyle/>
          <a:p>
            <a:r>
              <a:rPr lang="en-US"/>
              <a:t>Taking something back to Walmart… what is the service and what is the experience?</a:t>
            </a:r>
          </a:p>
        </p:txBody>
      </p:sp>
      <p:sp>
        <p:nvSpPr>
          <p:cNvPr id="4" name="Slide Number Placeholder 3">
            <a:extLst>
              <a:ext uri="{FF2B5EF4-FFF2-40B4-BE49-F238E27FC236}">
                <a16:creationId xmlns:a16="http://schemas.microsoft.com/office/drawing/2014/main" id="{B429A1DC-5495-1CFA-69EA-18020F575837}"/>
              </a:ext>
            </a:extLst>
          </p:cNvPr>
          <p:cNvSpPr>
            <a:spLocks noGrp="1"/>
          </p:cNvSpPr>
          <p:nvPr>
            <p:ph type="sldNum" sz="quarter" idx="5"/>
          </p:nvPr>
        </p:nvSpPr>
        <p:spPr/>
        <p:txBody>
          <a:bodyPr/>
          <a:lstStyle/>
          <a:p>
            <a:fld id="{3AAFD6D0-4395-496B-96E7-9A147CA9163C}" type="slidenum">
              <a:rPr lang="en-US" smtClean="0"/>
              <a:t>13</a:t>
            </a:fld>
            <a:endParaRPr lang="en-US"/>
          </a:p>
        </p:txBody>
      </p:sp>
    </p:spTree>
    <p:extLst>
      <p:ext uri="{BB962C8B-B14F-4D97-AF65-F5344CB8AC3E}">
        <p14:creationId xmlns:p14="http://schemas.microsoft.com/office/powerpoint/2010/main" val="157247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E43A46-59C5-479F-8C08-60B4DDC9C82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233834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43A46-59C5-479F-8C08-60B4DDC9C82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114723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43A46-59C5-479F-8C08-60B4DDC9C82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3153243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43A46-59C5-479F-8C08-60B4DDC9C82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4972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E43A46-59C5-479F-8C08-60B4DDC9C82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16156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E43A46-59C5-479F-8C08-60B4DDC9C82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236408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E43A46-59C5-479F-8C08-60B4DDC9C827}" type="datetimeFigureOut">
              <a:rPr lang="en-US" smtClean="0"/>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360951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E43A46-59C5-479F-8C08-60B4DDC9C827}" type="datetimeFigureOut">
              <a:rPr lang="en-US" smtClean="0"/>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171025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43A46-59C5-479F-8C08-60B4DDC9C827}" type="datetimeFigureOut">
              <a:rPr lang="en-US" smtClean="0"/>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237497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43A46-59C5-479F-8C08-60B4DDC9C82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91523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43A46-59C5-479F-8C08-60B4DDC9C82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6AA5B-A827-46EF-812D-BB862999FE7F}" type="slidenum">
              <a:rPr lang="en-US" smtClean="0"/>
              <a:t>‹#›</a:t>
            </a:fld>
            <a:endParaRPr lang="en-US"/>
          </a:p>
        </p:txBody>
      </p:sp>
    </p:spTree>
    <p:extLst>
      <p:ext uri="{BB962C8B-B14F-4D97-AF65-F5344CB8AC3E}">
        <p14:creationId xmlns:p14="http://schemas.microsoft.com/office/powerpoint/2010/main" val="396774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acred Trees of the Europe">
            <a:extLst>
              <a:ext uri="{FF2B5EF4-FFF2-40B4-BE49-F238E27FC236}">
                <a16:creationId xmlns:a16="http://schemas.microsoft.com/office/drawing/2014/main" id="{343CABA3-D5A4-46C6-9E37-2549838B404D}"/>
              </a:ext>
            </a:extLst>
          </p:cNvPr>
          <p:cNvPicPr>
            <a:picLocks noChangeAspect="1" noChangeArrowheads="1"/>
          </p:cNvPicPr>
          <p:nvPr userDrawn="1"/>
        </p:nvPicPr>
        <p:blipFill>
          <a:blip r:embed="rId13">
            <a:alphaModFix amt="50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43A46-59C5-479F-8C08-60B4DDC9C827}" type="datetimeFigureOut">
              <a:rPr lang="en-US" smtClean="0"/>
              <a:t>1/27/2026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6AA5B-A827-46EF-812D-BB862999FE7F}" type="slidenum">
              <a:rPr lang="en-US" smtClean="0"/>
              <a:t>‹#›</a:t>
            </a:fld>
            <a:endParaRPr lang="en-US"/>
          </a:p>
        </p:txBody>
      </p:sp>
      <p:pic>
        <p:nvPicPr>
          <p:cNvPr id="13" name="Picture 12" descr="A logo with trees in the background&#10;&#10;Description automatically generated">
            <a:extLst>
              <a:ext uri="{FF2B5EF4-FFF2-40B4-BE49-F238E27FC236}">
                <a16:creationId xmlns:a16="http://schemas.microsoft.com/office/drawing/2014/main" id="{A327DCE2-3529-8E88-0A5C-AB552BD86A0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171" y="6078138"/>
            <a:ext cx="1635807" cy="671056"/>
          </a:xfrm>
          <a:prstGeom prst="rect">
            <a:avLst/>
          </a:prstGeom>
        </p:spPr>
      </p:pic>
      <p:pic>
        <p:nvPicPr>
          <p:cNvPr id="15" name="Picture 14" descr="A logo with trees in the background&#10;&#10;Description automatically generated">
            <a:extLst>
              <a:ext uri="{FF2B5EF4-FFF2-40B4-BE49-F238E27FC236}">
                <a16:creationId xmlns:a16="http://schemas.microsoft.com/office/drawing/2014/main" id="{026F1ADD-6224-43D9-E60F-115663359D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26227" y="6201847"/>
            <a:ext cx="1819602" cy="582055"/>
          </a:xfrm>
          <a:prstGeom prst="rect">
            <a:avLst/>
          </a:prstGeom>
        </p:spPr>
      </p:pic>
    </p:spTree>
    <p:extLst>
      <p:ext uri="{BB962C8B-B14F-4D97-AF65-F5344CB8AC3E}">
        <p14:creationId xmlns:p14="http://schemas.microsoft.com/office/powerpoint/2010/main" val="1547650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2659-E84E-42D0-8E01-E7ABC64AD270}"/>
              </a:ext>
            </a:extLst>
          </p:cNvPr>
          <p:cNvSpPr>
            <a:spLocks noGrp="1"/>
          </p:cNvSpPr>
          <p:nvPr>
            <p:ph type="ctrTitle"/>
          </p:nvPr>
        </p:nvSpPr>
        <p:spPr/>
        <p:txBody>
          <a:bodyPr>
            <a:normAutofit/>
          </a:bodyPr>
          <a:lstStyle/>
          <a:p>
            <a:r>
              <a:rPr lang="en-US" sz="7200" b="1" dirty="0"/>
              <a:t>Guest Experience</a:t>
            </a:r>
          </a:p>
        </p:txBody>
      </p:sp>
    </p:spTree>
    <p:extLst>
      <p:ext uri="{BB962C8B-B14F-4D97-AF65-F5344CB8AC3E}">
        <p14:creationId xmlns:p14="http://schemas.microsoft.com/office/powerpoint/2010/main" val="3999227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normAutofit/>
          </a:bodyPr>
          <a:lstStyle/>
          <a:p>
            <a:r>
              <a:rPr lang="en-US" sz="4800" b="1">
                <a:latin typeface="Arial" panose="020B0604020202020204" pitchFamily="34" charset="0"/>
                <a:cs typeface="Arial" panose="020B0604020202020204" pitchFamily="34" charset="0"/>
              </a:rPr>
              <a:t>The Key</a:t>
            </a:r>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p:txBody>
          <a:bodyPr/>
          <a:lstStyle/>
          <a:p>
            <a:endParaRPr lang="en-US" b="0" i="0" dirty="0">
              <a:solidFill>
                <a:srgbClr val="333333"/>
              </a:solidFill>
              <a:effectLst/>
              <a:latin typeface="helvetica" panose="020B0604020202020204" pitchFamily="34" charset="0"/>
            </a:endParaRPr>
          </a:p>
          <a:p>
            <a:pPr marL="0" indent="0" algn="ctr">
              <a:buNone/>
            </a:pPr>
            <a:r>
              <a:rPr lang="en-US" sz="5400" b="0" i="0" dirty="0">
                <a:solidFill>
                  <a:srgbClr val="333333"/>
                </a:solidFill>
                <a:effectLst/>
                <a:latin typeface="helvetica" panose="020B0604020202020204" pitchFamily="34" charset="0"/>
              </a:rPr>
              <a:t>Guest memories are built through experiences that drive positive emotions…</a:t>
            </a:r>
            <a:endParaRPr lang="en-US" sz="5400" dirty="0"/>
          </a:p>
        </p:txBody>
      </p:sp>
    </p:spTree>
    <p:extLst>
      <p:ext uri="{BB962C8B-B14F-4D97-AF65-F5344CB8AC3E}">
        <p14:creationId xmlns:p14="http://schemas.microsoft.com/office/powerpoint/2010/main" val="399498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p:txBody>
          <a:bodyPr>
            <a:normAutofit/>
          </a:bodyPr>
          <a:lstStyle/>
          <a:p>
            <a:pPr marL="0" indent="0" algn="ctr">
              <a:buNone/>
            </a:pPr>
            <a:endParaRPr lang="en-US" sz="4400" dirty="0"/>
          </a:p>
          <a:p>
            <a:pPr marL="0" indent="0" algn="ctr">
              <a:buNone/>
            </a:pPr>
            <a:r>
              <a:rPr lang="en-US" sz="5400" dirty="0"/>
              <a:t>Do not confuse customer service with customer experience.</a:t>
            </a:r>
          </a:p>
        </p:txBody>
      </p:sp>
    </p:spTree>
    <p:extLst>
      <p:ext uri="{BB962C8B-B14F-4D97-AF65-F5344CB8AC3E}">
        <p14:creationId xmlns:p14="http://schemas.microsoft.com/office/powerpoint/2010/main" val="76562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oliday Return Policy: Walmart, Amazon Returning Gifts Guide | Money">
            <a:extLst>
              <a:ext uri="{FF2B5EF4-FFF2-40B4-BE49-F238E27FC236}">
                <a16:creationId xmlns:a16="http://schemas.microsoft.com/office/drawing/2014/main" id="{6C59AA5A-F700-9F89-2EF5-B52285BCF5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07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7EE2C-66F6-42B9-A870-A0057FF28C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85F9C3-6F45-9239-8B99-337723D67E5A}"/>
              </a:ext>
            </a:extLst>
          </p:cNvPr>
          <p:cNvSpPr>
            <a:spLocks noGrp="1"/>
          </p:cNvSpPr>
          <p:nvPr>
            <p:ph idx="1"/>
          </p:nvPr>
        </p:nvSpPr>
        <p:spPr/>
        <p:txBody>
          <a:bodyPr>
            <a:normAutofit/>
          </a:bodyPr>
          <a:lstStyle/>
          <a:p>
            <a:pPr marL="0" indent="0" algn="ctr">
              <a:buNone/>
            </a:pPr>
            <a:endParaRPr lang="en-US" sz="4400" dirty="0"/>
          </a:p>
          <a:p>
            <a:pPr marL="0" indent="0" algn="ctr">
              <a:buNone/>
            </a:pPr>
            <a:r>
              <a:rPr lang="en-US" sz="5400" dirty="0"/>
              <a:t>Customer service is only part of the customer experience.</a:t>
            </a:r>
          </a:p>
        </p:txBody>
      </p:sp>
    </p:spTree>
    <p:extLst>
      <p:ext uri="{BB962C8B-B14F-4D97-AF65-F5344CB8AC3E}">
        <p14:creationId xmlns:p14="http://schemas.microsoft.com/office/powerpoint/2010/main" val="313371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69545"/>
            <a:ext cx="10515600" cy="5407418"/>
          </a:xfrm>
        </p:spPr>
        <p:txBody>
          <a:bodyPr>
            <a:normAutofit/>
          </a:bodyPr>
          <a:lstStyle/>
          <a:p>
            <a:pPr marL="0" indent="0">
              <a:buNone/>
            </a:pPr>
            <a:endParaRPr lang="en-US" sz="4800" dirty="0"/>
          </a:p>
          <a:p>
            <a:pPr marL="0" indent="0">
              <a:buNone/>
            </a:pPr>
            <a:endParaRPr lang="en-US" sz="4800" dirty="0"/>
          </a:p>
          <a:p>
            <a:pPr marL="0" indent="0" algn="ctr">
              <a:buNone/>
            </a:pPr>
            <a:r>
              <a:rPr lang="en-US" sz="6000" dirty="0"/>
              <a:t>Ever been to Disney?</a:t>
            </a:r>
          </a:p>
        </p:txBody>
      </p:sp>
    </p:spTree>
    <p:extLst>
      <p:ext uri="{BB962C8B-B14F-4D97-AF65-F5344CB8AC3E}">
        <p14:creationId xmlns:p14="http://schemas.microsoft.com/office/powerpoint/2010/main" val="20064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69545"/>
            <a:ext cx="10515600" cy="5407418"/>
          </a:xfrm>
        </p:spPr>
        <p:txBody>
          <a:bodyPr>
            <a:normAutofit/>
          </a:bodyPr>
          <a:lstStyle/>
          <a:p>
            <a:pPr marL="0" indent="0">
              <a:buNone/>
            </a:pPr>
            <a:endParaRPr lang="en-US" sz="4800" dirty="0"/>
          </a:p>
          <a:p>
            <a:pPr marL="0" indent="0">
              <a:buNone/>
            </a:pPr>
            <a:endParaRPr lang="en-US" sz="4800" dirty="0"/>
          </a:p>
          <a:p>
            <a:pPr marL="0" indent="0" algn="ctr">
              <a:buNone/>
            </a:pPr>
            <a:r>
              <a:rPr lang="en-US" sz="6000" dirty="0"/>
              <a:t>What do you remember?</a:t>
            </a:r>
          </a:p>
        </p:txBody>
      </p:sp>
    </p:spTree>
    <p:extLst>
      <p:ext uri="{BB962C8B-B14F-4D97-AF65-F5344CB8AC3E}">
        <p14:creationId xmlns:p14="http://schemas.microsoft.com/office/powerpoint/2010/main" val="265934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69545"/>
            <a:ext cx="10515600" cy="5407418"/>
          </a:xfrm>
        </p:spPr>
        <p:txBody>
          <a:bodyPr>
            <a:normAutofit/>
          </a:bodyPr>
          <a:lstStyle/>
          <a:p>
            <a:pPr marL="0" indent="0">
              <a:buNone/>
            </a:pPr>
            <a:endParaRPr lang="en-US" sz="4800" dirty="0"/>
          </a:p>
          <a:p>
            <a:pPr marL="0" indent="0">
              <a:buNone/>
            </a:pPr>
            <a:endParaRPr lang="en-US" sz="4800" dirty="0"/>
          </a:p>
          <a:p>
            <a:pPr marL="0" indent="0" algn="ctr">
              <a:buNone/>
            </a:pPr>
            <a:r>
              <a:rPr lang="en-US" sz="6000" dirty="0"/>
              <a:t>What did you feel?</a:t>
            </a:r>
            <a:endParaRPr lang="en-US" sz="4800" dirty="0"/>
          </a:p>
        </p:txBody>
      </p:sp>
    </p:spTree>
    <p:extLst>
      <p:ext uri="{BB962C8B-B14F-4D97-AF65-F5344CB8AC3E}">
        <p14:creationId xmlns:p14="http://schemas.microsoft.com/office/powerpoint/2010/main" val="189838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36847"/>
            <a:ext cx="10515600" cy="5440116"/>
          </a:xfrm>
        </p:spPr>
        <p:txBody>
          <a:bodyPr>
            <a:normAutofit fontScale="92500" lnSpcReduction="10000"/>
          </a:bodyPr>
          <a:lstStyle/>
          <a:p>
            <a:pPr marL="0" indent="0">
              <a:buNone/>
            </a:pPr>
            <a:r>
              <a:rPr lang="en-US" sz="4000" b="1" u="sng"/>
              <a:t>Everything Speaks</a:t>
            </a:r>
          </a:p>
          <a:p>
            <a:pPr marL="0" indent="0">
              <a:buNone/>
            </a:pPr>
            <a:r>
              <a:rPr lang="en-US" sz="4000"/>
              <a:t>Every detail of the service experience is saying something about your organization. Everything the customer sees, hears, smells, tastes, or touches impacts the experience. Anything that is out of alignment causes a disconnect in the mind of the customer.  </a:t>
            </a:r>
            <a:r>
              <a:rPr lang="en-US" sz="4000" b="1"/>
              <a:t>Everything Speaks! </a:t>
            </a:r>
            <a:r>
              <a:rPr lang="en-US" sz="4000"/>
              <a:t>They may not consciously notice every detail, but subconsciously clues to your culture are being communicated. What is your service environment saying about your organization? </a:t>
            </a:r>
          </a:p>
        </p:txBody>
      </p:sp>
      <p:pic>
        <p:nvPicPr>
          <p:cNvPr id="1026" name="Picture 2" descr="Mickey's House and Meet Mickey | Rides &amp; Attractions | Disney California  Adventure Park | Disneyland Resort">
            <a:extLst>
              <a:ext uri="{FF2B5EF4-FFF2-40B4-BE49-F238E27FC236}">
                <a16:creationId xmlns:a16="http://schemas.microsoft.com/office/drawing/2014/main" id="{5884F61C-CB30-7E50-8C7E-4B7AE1659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9" r="25399" b="-399"/>
          <a:stretch/>
        </p:blipFill>
        <p:spPr bwMode="auto">
          <a:xfrm>
            <a:off x="9944936" y="0"/>
            <a:ext cx="2247064" cy="1695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Ink 1">
                <a:extLst>
                  <a:ext uri="{FF2B5EF4-FFF2-40B4-BE49-F238E27FC236}">
                    <a16:creationId xmlns:a16="http://schemas.microsoft.com/office/drawing/2014/main" id="{E516E507-88EA-7F24-0BF0-EDC6C8B499BD}"/>
                  </a:ext>
                </a:extLst>
              </p14:cNvPr>
              <p14:cNvContentPartPr/>
              <p14:nvPr/>
            </p14:nvContentPartPr>
            <p14:xfrm>
              <a:off x="10019295" y="2466705"/>
              <a:ext cx="1439280" cy="1488600"/>
            </p14:xfrm>
          </p:contentPart>
        </mc:Choice>
        <mc:Fallback xmlns="">
          <p:pic>
            <p:nvPicPr>
              <p:cNvPr id="2" name="Ink 1">
                <a:extLst>
                  <a:ext uri="{FF2B5EF4-FFF2-40B4-BE49-F238E27FC236}">
                    <a16:creationId xmlns:a16="http://schemas.microsoft.com/office/drawing/2014/main" id="{E516E507-88EA-7F24-0BF0-EDC6C8B499BD}"/>
                  </a:ext>
                </a:extLst>
              </p:cNvPr>
              <p:cNvPicPr/>
              <p:nvPr/>
            </p:nvPicPr>
            <p:blipFill>
              <a:blip r:embed="rId4"/>
              <a:stretch>
                <a:fillRect/>
              </a:stretch>
            </p:blipFill>
            <p:spPr>
              <a:xfrm>
                <a:off x="9983304" y="2430714"/>
                <a:ext cx="1510902" cy="1560223"/>
              </a:xfrm>
              <a:prstGeom prst="rect">
                <a:avLst/>
              </a:prstGeom>
            </p:spPr>
          </p:pic>
        </mc:Fallback>
      </mc:AlternateContent>
    </p:spTree>
    <p:extLst>
      <p:ext uri="{BB962C8B-B14F-4D97-AF65-F5344CB8AC3E}">
        <p14:creationId xmlns:p14="http://schemas.microsoft.com/office/powerpoint/2010/main" val="36620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750" fill="hold"/>
                                        <p:tgtEl>
                                          <p:spTgt spid="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isney Park Left Completely Trashed, Guests Litter Everywhere - Inside the  Magic">
            <a:extLst>
              <a:ext uri="{FF2B5EF4-FFF2-40B4-BE49-F238E27FC236}">
                <a16:creationId xmlns:a16="http://schemas.microsoft.com/office/drawing/2014/main" id="{89593FCC-EB66-FD0E-3548-86586FA5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2" y="287339"/>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sney's Legendary Cleanliness Has Been Abandoned • DisneyTips.com">
            <a:extLst>
              <a:ext uri="{FF2B5EF4-FFF2-40B4-BE49-F238E27FC236}">
                <a16:creationId xmlns:a16="http://schemas.microsoft.com/office/drawing/2014/main" id="{924A86F9-6930-E50F-D801-FB4A9AD85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523" y="3222625"/>
            <a:ext cx="6825342" cy="341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6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4592"/>
            <a:ext cx="10515600" cy="5482371"/>
          </a:xfrm>
        </p:spPr>
        <p:txBody>
          <a:bodyPr/>
          <a:lstStyle/>
          <a:p>
            <a:pPr marL="0" indent="0">
              <a:buNone/>
            </a:pPr>
            <a:endParaRPr lang="en-US"/>
          </a:p>
          <a:p>
            <a:pPr marL="0" indent="0" algn="ctr">
              <a:buNone/>
            </a:pPr>
            <a:r>
              <a:rPr lang="en-US" sz="3600"/>
              <a:t>What would happen if Snow White stayed up to late the night before work and let it show?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75" y="1888568"/>
            <a:ext cx="4667250" cy="4667250"/>
          </a:xfrm>
          <a:prstGeom prst="rect">
            <a:avLst/>
          </a:prstGeom>
        </p:spPr>
      </p:pic>
    </p:spTree>
    <p:extLst>
      <p:ext uri="{BB962C8B-B14F-4D97-AF65-F5344CB8AC3E}">
        <p14:creationId xmlns:p14="http://schemas.microsoft.com/office/powerpoint/2010/main" val="41229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a:xfrm>
            <a:off x="611863" y="2766218"/>
            <a:ext cx="10515600" cy="1325563"/>
          </a:xfrm>
        </p:spPr>
        <p:txBody>
          <a:bodyPr>
            <a:normAutofit/>
          </a:bodyPr>
          <a:lstStyle/>
          <a:p>
            <a:r>
              <a:rPr lang="en-US" sz="6600" b="1">
                <a:latin typeface="Comic Sans MS" panose="030F0702030302020204" pitchFamily="66" charset="0"/>
              </a:rPr>
              <a:t>Favorite places…</a:t>
            </a:r>
          </a:p>
        </p:txBody>
      </p:sp>
    </p:spTree>
    <p:extLst>
      <p:ext uri="{BB962C8B-B14F-4D97-AF65-F5344CB8AC3E}">
        <p14:creationId xmlns:p14="http://schemas.microsoft.com/office/powerpoint/2010/main" val="1214989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4592"/>
            <a:ext cx="4657253" cy="5482371"/>
          </a:xfrm>
        </p:spPr>
        <p:txBody>
          <a:bodyPr/>
          <a:lstStyle/>
          <a:p>
            <a:endParaRPr lang="en-US"/>
          </a:p>
          <a:p>
            <a:endParaRPr lang="en-US"/>
          </a:p>
          <a:p>
            <a:pPr marL="0" indent="0" algn="ctr">
              <a:buNone/>
            </a:pPr>
            <a:r>
              <a:rPr lang="en-US" sz="4000"/>
              <a:t>Snow White is making memories.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549" y="694592"/>
            <a:ext cx="3683632" cy="5523722"/>
          </a:xfrm>
          <a:prstGeom prst="rect">
            <a:avLst/>
          </a:prstGeom>
        </p:spPr>
      </p:pic>
    </p:spTree>
    <p:extLst>
      <p:ext uri="{BB962C8B-B14F-4D97-AF65-F5344CB8AC3E}">
        <p14:creationId xmlns:p14="http://schemas.microsoft.com/office/powerpoint/2010/main" val="23384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normAutofit/>
          </a:bodyPr>
          <a:lstStyle/>
          <a:p>
            <a:r>
              <a:rPr lang="en-US" sz="4800" b="1">
                <a:latin typeface="Arial" panose="020B0604020202020204" pitchFamily="34" charset="0"/>
                <a:cs typeface="Arial" panose="020B0604020202020204" pitchFamily="34" charset="0"/>
              </a:rPr>
              <a:t>The Key</a:t>
            </a:r>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p:txBody>
          <a:bodyPr/>
          <a:lstStyle/>
          <a:p>
            <a:endParaRPr lang="en-US" b="0" i="0">
              <a:solidFill>
                <a:srgbClr val="333333"/>
              </a:solidFill>
              <a:effectLst/>
              <a:latin typeface="helvetica" panose="020B0604020202020204" pitchFamily="34" charset="0"/>
            </a:endParaRPr>
          </a:p>
          <a:p>
            <a:pPr marL="0" indent="0" algn="ctr">
              <a:buNone/>
            </a:pPr>
            <a:r>
              <a:rPr lang="en-US" sz="4400" b="0" i="0">
                <a:solidFill>
                  <a:srgbClr val="333333"/>
                </a:solidFill>
                <a:effectLst/>
                <a:latin typeface="helvetica" panose="020B0604020202020204" pitchFamily="34" charset="0"/>
              </a:rPr>
              <a:t>Guest memories are built through experiences that drive positive emotions…</a:t>
            </a:r>
            <a:endParaRPr lang="en-US" sz="4400"/>
          </a:p>
        </p:txBody>
      </p:sp>
    </p:spTree>
    <p:extLst>
      <p:ext uri="{BB962C8B-B14F-4D97-AF65-F5344CB8AC3E}">
        <p14:creationId xmlns:p14="http://schemas.microsoft.com/office/powerpoint/2010/main" val="88238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40E79-4CF7-481B-AE19-1F4640B710BD}"/>
              </a:ext>
            </a:extLst>
          </p:cNvPr>
          <p:cNvSpPr>
            <a:spLocks noGrp="1"/>
          </p:cNvSpPr>
          <p:nvPr>
            <p:ph idx="1"/>
          </p:nvPr>
        </p:nvSpPr>
        <p:spPr>
          <a:xfrm>
            <a:off x="838200" y="905347"/>
            <a:ext cx="10515600" cy="5307830"/>
          </a:xfrm>
        </p:spPr>
        <p:txBody>
          <a:bodyPr/>
          <a:lstStyle/>
          <a:p>
            <a:r>
              <a:rPr lang="en-US" sz="4400"/>
              <a:t>Mystique</a:t>
            </a:r>
          </a:p>
          <a:p>
            <a:pPr lvl="1"/>
            <a:r>
              <a:rPr lang="en-US" sz="4000" b="0" i="0">
                <a:solidFill>
                  <a:srgbClr val="222222"/>
                </a:solidFill>
                <a:effectLst/>
                <a:latin typeface="Roboto"/>
              </a:rPr>
              <a:t>Def.—a fascinating aura of mystery, awe</a:t>
            </a:r>
          </a:p>
          <a:p>
            <a:pPr lvl="2"/>
            <a:r>
              <a:rPr lang="en-US" sz="3600">
                <a:solidFill>
                  <a:srgbClr val="222222"/>
                </a:solidFill>
                <a:latin typeface="Roboto"/>
              </a:rPr>
              <a:t>How do they do that?</a:t>
            </a:r>
            <a:endParaRPr lang="en-US" sz="3600"/>
          </a:p>
          <a:p>
            <a:r>
              <a:rPr lang="en-US" sz="4400"/>
              <a:t>Emotional employee engagement</a:t>
            </a:r>
          </a:p>
          <a:p>
            <a:pPr lvl="1"/>
            <a:r>
              <a:rPr lang="en-US" sz="4000"/>
              <a:t>Take the guest walk</a:t>
            </a:r>
          </a:p>
          <a:p>
            <a:pPr lvl="1"/>
            <a:r>
              <a:rPr lang="en-US" sz="4000"/>
              <a:t>Active looking</a:t>
            </a:r>
          </a:p>
          <a:p>
            <a:endParaRPr lang="en-US"/>
          </a:p>
        </p:txBody>
      </p:sp>
    </p:spTree>
    <p:extLst>
      <p:ext uri="{BB962C8B-B14F-4D97-AF65-F5344CB8AC3E}">
        <p14:creationId xmlns:p14="http://schemas.microsoft.com/office/powerpoint/2010/main" val="250516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8CB07F5-BDE1-55E1-9949-1E327981F289}"/>
              </a:ext>
            </a:extLst>
          </p:cNvPr>
          <p:cNvPicPr>
            <a:picLocks noGrp="1" noChangeAspect="1"/>
          </p:cNvPicPr>
          <p:nvPr>
            <p:ph idx="1"/>
          </p:nvPr>
        </p:nvPicPr>
        <p:blipFill>
          <a:blip r:embed="rId3"/>
          <a:stretch>
            <a:fillRect/>
          </a:stretch>
        </p:blipFill>
        <p:spPr>
          <a:xfrm>
            <a:off x="-94620" y="380246"/>
            <a:ext cx="12262511" cy="6192569"/>
          </a:xfrm>
          <a:prstGeom prst="rect">
            <a:avLst/>
          </a:prstGeom>
        </p:spPr>
      </p:pic>
    </p:spTree>
    <p:extLst>
      <p:ext uri="{BB962C8B-B14F-4D97-AF65-F5344CB8AC3E}">
        <p14:creationId xmlns:p14="http://schemas.microsoft.com/office/powerpoint/2010/main" val="23407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80288-CED1-FA05-7AC2-9C3BE7500367}"/>
              </a:ext>
            </a:extLst>
          </p:cNvPr>
          <p:cNvPicPr>
            <a:picLocks noChangeAspect="1"/>
          </p:cNvPicPr>
          <p:nvPr/>
        </p:nvPicPr>
        <p:blipFill>
          <a:blip r:embed="rId2"/>
          <a:stretch>
            <a:fillRect/>
          </a:stretch>
        </p:blipFill>
        <p:spPr>
          <a:xfrm>
            <a:off x="3484191" y="0"/>
            <a:ext cx="5223617" cy="6858000"/>
          </a:xfrm>
          <a:prstGeom prst="rect">
            <a:avLst/>
          </a:prstGeom>
        </p:spPr>
      </p:pic>
      <p:pic>
        <p:nvPicPr>
          <p:cNvPr id="5" name="Picture 4">
            <a:extLst>
              <a:ext uri="{FF2B5EF4-FFF2-40B4-BE49-F238E27FC236}">
                <a16:creationId xmlns:a16="http://schemas.microsoft.com/office/drawing/2014/main" id="{D688A9A4-22B5-9961-28C6-AF2A5226B3EA}"/>
              </a:ext>
            </a:extLst>
          </p:cNvPr>
          <p:cNvPicPr>
            <a:picLocks noChangeAspect="1"/>
          </p:cNvPicPr>
          <p:nvPr/>
        </p:nvPicPr>
        <p:blipFill>
          <a:blip r:embed="rId3"/>
          <a:stretch>
            <a:fillRect/>
          </a:stretch>
        </p:blipFill>
        <p:spPr>
          <a:xfrm>
            <a:off x="2358588" y="578498"/>
            <a:ext cx="7294327" cy="5701004"/>
          </a:xfrm>
          <a:prstGeom prst="rect">
            <a:avLst/>
          </a:prstGeom>
        </p:spPr>
      </p:pic>
      <p:pic>
        <p:nvPicPr>
          <p:cNvPr id="4" name="Picture 3">
            <a:extLst>
              <a:ext uri="{FF2B5EF4-FFF2-40B4-BE49-F238E27FC236}">
                <a16:creationId xmlns:a16="http://schemas.microsoft.com/office/drawing/2014/main" id="{1351AABF-1BEB-5C22-D323-BA3EB91A9C29}"/>
              </a:ext>
            </a:extLst>
          </p:cNvPr>
          <p:cNvPicPr>
            <a:picLocks noChangeAspect="1"/>
          </p:cNvPicPr>
          <p:nvPr/>
        </p:nvPicPr>
        <p:blipFill>
          <a:blip r:embed="rId4"/>
          <a:stretch>
            <a:fillRect/>
          </a:stretch>
        </p:blipFill>
        <p:spPr>
          <a:xfrm>
            <a:off x="65314" y="-17786"/>
            <a:ext cx="12061371" cy="6875786"/>
          </a:xfrm>
          <a:prstGeom prst="rect">
            <a:avLst/>
          </a:prstGeom>
        </p:spPr>
      </p:pic>
    </p:spTree>
    <p:extLst>
      <p:ext uri="{BB962C8B-B14F-4D97-AF65-F5344CB8AC3E}">
        <p14:creationId xmlns:p14="http://schemas.microsoft.com/office/powerpoint/2010/main" val="86645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lstStyle/>
          <a:p>
            <a:r>
              <a:rPr lang="en-US" dirty="0"/>
              <a:t>May 2024</a:t>
            </a:r>
          </a:p>
        </p:txBody>
      </p:sp>
      <p:pic>
        <p:nvPicPr>
          <p:cNvPr id="4" name="Picture 3">
            <a:extLst>
              <a:ext uri="{FF2B5EF4-FFF2-40B4-BE49-F238E27FC236}">
                <a16:creationId xmlns:a16="http://schemas.microsoft.com/office/drawing/2014/main" id="{250615C3-664B-A4DA-AD64-611E04D9877B}"/>
              </a:ext>
            </a:extLst>
          </p:cNvPr>
          <p:cNvPicPr>
            <a:picLocks noChangeAspect="1"/>
          </p:cNvPicPr>
          <p:nvPr/>
        </p:nvPicPr>
        <p:blipFill rotWithShape="1">
          <a:blip r:embed="rId2"/>
          <a:srcRect l="16458"/>
          <a:stretch/>
        </p:blipFill>
        <p:spPr>
          <a:xfrm>
            <a:off x="334347" y="1541398"/>
            <a:ext cx="11523306" cy="4775604"/>
          </a:xfrm>
          <a:prstGeom prst="rect">
            <a:avLst/>
          </a:prstGeom>
        </p:spPr>
      </p:pic>
    </p:spTree>
    <p:extLst>
      <p:ext uri="{BB962C8B-B14F-4D97-AF65-F5344CB8AC3E}">
        <p14:creationId xmlns:p14="http://schemas.microsoft.com/office/powerpoint/2010/main" val="1180444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60B6D-FF0B-D9BA-23B3-E723C6A6877E}"/>
              </a:ext>
            </a:extLst>
          </p:cNvPr>
          <p:cNvPicPr>
            <a:picLocks noChangeAspect="1"/>
          </p:cNvPicPr>
          <p:nvPr/>
        </p:nvPicPr>
        <p:blipFill>
          <a:blip r:embed="rId2"/>
          <a:stretch>
            <a:fillRect/>
          </a:stretch>
        </p:blipFill>
        <p:spPr>
          <a:xfrm>
            <a:off x="3116423" y="48064"/>
            <a:ext cx="6001511" cy="6809935"/>
          </a:xfrm>
          <a:prstGeom prst="rect">
            <a:avLst/>
          </a:prstGeom>
        </p:spPr>
      </p:pic>
    </p:spTree>
    <p:extLst>
      <p:ext uri="{BB962C8B-B14F-4D97-AF65-F5344CB8AC3E}">
        <p14:creationId xmlns:p14="http://schemas.microsoft.com/office/powerpoint/2010/main" val="2798710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4FBBD-45AA-B182-681B-843886B9A713}"/>
              </a:ext>
            </a:extLst>
          </p:cNvPr>
          <p:cNvPicPr>
            <a:picLocks noChangeAspect="1"/>
          </p:cNvPicPr>
          <p:nvPr/>
        </p:nvPicPr>
        <p:blipFill>
          <a:blip r:embed="rId2"/>
          <a:stretch>
            <a:fillRect/>
          </a:stretch>
        </p:blipFill>
        <p:spPr>
          <a:xfrm>
            <a:off x="3638939" y="12410"/>
            <a:ext cx="4923046" cy="6845590"/>
          </a:xfrm>
          <a:prstGeom prst="rect">
            <a:avLst/>
          </a:prstGeom>
        </p:spPr>
      </p:pic>
    </p:spTree>
    <p:extLst>
      <p:ext uri="{BB962C8B-B14F-4D97-AF65-F5344CB8AC3E}">
        <p14:creationId xmlns:p14="http://schemas.microsoft.com/office/powerpoint/2010/main" val="1808364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65A2B-983F-46F4-261D-5C5D212047DD}"/>
              </a:ext>
            </a:extLst>
          </p:cNvPr>
          <p:cNvSpPr>
            <a:spLocks noGrp="1"/>
          </p:cNvSpPr>
          <p:nvPr>
            <p:ph idx="1"/>
          </p:nvPr>
        </p:nvSpPr>
        <p:spPr/>
        <p:txBody>
          <a:bodyPr>
            <a:normAutofit/>
          </a:bodyPr>
          <a:lstStyle/>
          <a:p>
            <a:pPr marL="0" indent="0" algn="ctr">
              <a:buNone/>
            </a:pPr>
            <a:r>
              <a:rPr lang="en-US" sz="5400" dirty="0"/>
              <a:t>Pointing people to Christ</a:t>
            </a:r>
          </a:p>
        </p:txBody>
      </p:sp>
    </p:spTree>
    <p:extLst>
      <p:ext uri="{BB962C8B-B14F-4D97-AF65-F5344CB8AC3E}">
        <p14:creationId xmlns:p14="http://schemas.microsoft.com/office/powerpoint/2010/main" val="217699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36847"/>
            <a:ext cx="10515600" cy="5440116"/>
          </a:xfrm>
        </p:spPr>
        <p:txBody>
          <a:bodyPr>
            <a:normAutofit fontScale="85000" lnSpcReduction="10000"/>
          </a:bodyPr>
          <a:lstStyle/>
          <a:p>
            <a:pPr marL="0" indent="0">
              <a:buNone/>
            </a:pPr>
            <a:r>
              <a:rPr lang="en-US" sz="4000"/>
              <a:t>Spruce Lake’s Service will be based on the following Ethos:</a:t>
            </a:r>
          </a:p>
          <a:p>
            <a:pPr marL="0" indent="0">
              <a:buNone/>
            </a:pPr>
            <a:endParaRPr lang="en-US" sz="4000"/>
          </a:p>
          <a:p>
            <a:r>
              <a:rPr lang="en-US" sz="4000"/>
              <a:t>Guest service is an act of worship.  1 Corinthians 10:31</a:t>
            </a:r>
          </a:p>
          <a:p>
            <a:r>
              <a:rPr lang="en-US" sz="4000"/>
              <a:t>Guest service flows out of being.  Romans 12:9-21</a:t>
            </a:r>
          </a:p>
          <a:p>
            <a:r>
              <a:rPr lang="en-US" sz="4000"/>
              <a:t>Guest service is concern for others.  Philippians 2:3-4</a:t>
            </a:r>
          </a:p>
          <a:p>
            <a:r>
              <a:rPr lang="en-US" sz="4000"/>
              <a:t>Guest service is treating people the way you want to be treated.  Matthew 7:12</a:t>
            </a:r>
          </a:p>
          <a:p>
            <a:r>
              <a:rPr lang="en-US" sz="4000"/>
              <a:t>Guest service is a team effort.  1 Corinthians 12:4-31</a:t>
            </a:r>
          </a:p>
          <a:p>
            <a:r>
              <a:rPr lang="en-US" sz="4000"/>
              <a:t>Guest service influences people to know Christ.  Matthew 5:13-16</a:t>
            </a:r>
          </a:p>
          <a:p>
            <a:pPr marL="0" indent="0">
              <a:buNone/>
            </a:pPr>
            <a:endParaRPr lang="en-US" sz="400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k 4">
                <a:extLst>
                  <a:ext uri="{FF2B5EF4-FFF2-40B4-BE49-F238E27FC236}">
                    <a16:creationId xmlns:a16="http://schemas.microsoft.com/office/drawing/2014/main" id="{70ECAE00-0E29-1E57-E4A4-3531D8E3DFEA}"/>
                  </a:ext>
                </a:extLst>
              </p14:cNvPr>
              <p14:cNvContentPartPr/>
              <p14:nvPr/>
            </p14:nvContentPartPr>
            <p14:xfrm>
              <a:off x="7350516" y="2718945"/>
              <a:ext cx="3459960" cy="775800"/>
            </p14:xfrm>
          </p:contentPart>
        </mc:Choice>
        <mc:Fallback xmlns="">
          <p:pic>
            <p:nvPicPr>
              <p:cNvPr id="5" name="Ink 4">
                <a:extLst>
                  <a:ext uri="{FF2B5EF4-FFF2-40B4-BE49-F238E27FC236}">
                    <a16:creationId xmlns:a16="http://schemas.microsoft.com/office/drawing/2014/main" id="{70ECAE00-0E29-1E57-E4A4-3531D8E3DFEA}"/>
                  </a:ext>
                </a:extLst>
              </p:cNvPr>
              <p:cNvPicPr/>
              <p:nvPr/>
            </p:nvPicPr>
            <p:blipFill>
              <a:blip r:embed="rId4"/>
              <a:stretch>
                <a:fillRect/>
              </a:stretch>
            </p:blipFill>
            <p:spPr>
              <a:xfrm>
                <a:off x="7314516" y="2682962"/>
                <a:ext cx="3531600" cy="847407"/>
              </a:xfrm>
              <a:prstGeom prst="rect">
                <a:avLst/>
              </a:prstGeom>
            </p:spPr>
          </p:pic>
        </mc:Fallback>
      </mc:AlternateContent>
    </p:spTree>
    <p:extLst>
      <p:ext uri="{BB962C8B-B14F-4D97-AF65-F5344CB8AC3E}">
        <p14:creationId xmlns:p14="http://schemas.microsoft.com/office/powerpoint/2010/main" val="15034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642796"/>
            <a:ext cx="10515600" cy="5596310"/>
          </a:xfrm>
        </p:spPr>
        <p:txBody>
          <a:bodyPr>
            <a:normAutofit/>
          </a:bodyPr>
          <a:lstStyle/>
          <a:p>
            <a:pPr marL="0" indent="0" algn="ctr">
              <a:buNone/>
            </a:pPr>
            <a:endParaRPr lang="en-US" sz="4400" dirty="0"/>
          </a:p>
          <a:p>
            <a:pPr marL="0" indent="0" algn="ctr">
              <a:buNone/>
            </a:pPr>
            <a:endParaRPr lang="en-US" sz="4400" dirty="0"/>
          </a:p>
          <a:p>
            <a:pPr marL="0" indent="0" algn="ctr">
              <a:buNone/>
            </a:pPr>
            <a:r>
              <a:rPr lang="en-US" sz="7200" dirty="0"/>
              <a:t>Good Memories</a:t>
            </a:r>
          </a:p>
          <a:p>
            <a:endParaRPr lang="en-US" dirty="0"/>
          </a:p>
        </p:txBody>
      </p:sp>
    </p:spTree>
    <p:extLst>
      <p:ext uri="{BB962C8B-B14F-4D97-AF65-F5344CB8AC3E}">
        <p14:creationId xmlns:p14="http://schemas.microsoft.com/office/powerpoint/2010/main" val="3957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353085" y="736847"/>
            <a:ext cx="11597489" cy="5440116"/>
          </a:xfrm>
        </p:spPr>
        <p:txBody>
          <a:bodyPr>
            <a:normAutofit/>
          </a:bodyPr>
          <a:lstStyle/>
          <a:p>
            <a:pPr marL="0" indent="0">
              <a:buNone/>
            </a:pPr>
            <a:r>
              <a:rPr lang="en-US" sz="4000"/>
              <a:t>Do nothing from selfishness or empty conceit, but with humility of mind regard one another as more important than yourselves;  do not merely look out for your own personal interests, but also for the interests of others.</a:t>
            </a:r>
          </a:p>
          <a:p>
            <a:pPr marL="0" indent="0">
              <a:buNone/>
            </a:pPr>
            <a:r>
              <a:rPr lang="en-US" sz="4000" i="0" u="none" strike="noStrike" baseline="0">
                <a:latin typeface="Arial" panose="020B0604020202020204" pitchFamily="34" charset="0"/>
              </a:rPr>
              <a:t>Philippians</a:t>
            </a:r>
            <a:r>
              <a:rPr lang="en-US" sz="2000" i="0" u="none" strike="noStrike" baseline="0">
                <a:latin typeface="Arial" panose="020B0604020202020204" pitchFamily="34" charset="0"/>
              </a:rPr>
              <a:t> </a:t>
            </a:r>
            <a:r>
              <a:rPr lang="en-US" sz="4000" i="0" u="none" strike="noStrike" baseline="0">
                <a:latin typeface="Arial" panose="020B0604020202020204" pitchFamily="34" charset="0"/>
              </a:rPr>
              <a:t>2:3-4  </a:t>
            </a:r>
          </a:p>
          <a:p>
            <a:pPr marL="0" indent="0">
              <a:buNone/>
            </a:pPr>
            <a:endParaRPr lang="en-US" sz="4000"/>
          </a:p>
        </p:txBody>
      </p:sp>
      <p:cxnSp>
        <p:nvCxnSpPr>
          <p:cNvPr id="4" name="Straight Connector 3">
            <a:extLst>
              <a:ext uri="{FF2B5EF4-FFF2-40B4-BE49-F238E27FC236}">
                <a16:creationId xmlns:a16="http://schemas.microsoft.com/office/drawing/2014/main" id="{7A53609F-E53F-75ED-644C-A596E3344614}"/>
              </a:ext>
            </a:extLst>
          </p:cNvPr>
          <p:cNvCxnSpPr/>
          <p:nvPr/>
        </p:nvCxnSpPr>
        <p:spPr>
          <a:xfrm>
            <a:off x="3892990" y="1865014"/>
            <a:ext cx="589380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73EEC8E-F1E1-0059-80CD-0D1189CC6B98}"/>
              </a:ext>
            </a:extLst>
          </p:cNvPr>
          <p:cNvCxnSpPr>
            <a:cxnSpLocks/>
          </p:cNvCxnSpPr>
          <p:nvPr/>
        </p:nvCxnSpPr>
        <p:spPr>
          <a:xfrm>
            <a:off x="353085" y="2401915"/>
            <a:ext cx="559965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9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4000"/>
                            </p:stCondLst>
                            <p:childTnLst>
                              <p:par>
                                <p:cTn id="9" presetID="22" presetClass="entr" presetSubtype="8"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84B8C-6F3A-56CE-CF83-85B408CD3D41}"/>
              </a:ext>
            </a:extLst>
          </p:cNvPr>
          <p:cNvSpPr>
            <a:spLocks noGrp="1"/>
          </p:cNvSpPr>
          <p:nvPr>
            <p:ph idx="1"/>
          </p:nvPr>
        </p:nvSpPr>
        <p:spPr>
          <a:xfrm>
            <a:off x="838200" y="788276"/>
            <a:ext cx="10515600" cy="5388687"/>
          </a:xfrm>
        </p:spPr>
        <p:txBody>
          <a:bodyPr>
            <a:normAutofit lnSpcReduction="10000"/>
          </a:bodyPr>
          <a:lstStyle/>
          <a:p>
            <a:pPr marL="0" indent="0">
              <a:buNone/>
            </a:pPr>
            <a:r>
              <a:rPr lang="en-US" sz="4400"/>
              <a:t>How did Christ do this…</a:t>
            </a:r>
          </a:p>
          <a:p>
            <a:pPr marL="0" indent="0">
              <a:buNone/>
            </a:pPr>
            <a:r>
              <a:rPr lang="en-US" sz="3600" i="0" u="none" strike="noStrike" baseline="0">
                <a:latin typeface="Arial" panose="020B0604020202020204" pitchFamily="34" charset="0"/>
              </a:rPr>
              <a:t>Philippians</a:t>
            </a:r>
            <a:r>
              <a:rPr lang="en-US" sz="1800" i="0" u="none" strike="noStrike" baseline="0">
                <a:latin typeface="Arial" panose="020B0604020202020204" pitchFamily="34" charset="0"/>
              </a:rPr>
              <a:t> </a:t>
            </a:r>
            <a:r>
              <a:rPr lang="en-US" sz="3600" i="0" u="none" strike="noStrike" baseline="0">
                <a:latin typeface="Arial" panose="020B0604020202020204" pitchFamily="34" charset="0"/>
              </a:rPr>
              <a:t>2:5-8  </a:t>
            </a:r>
          </a:p>
          <a:p>
            <a:pPr marL="0" indent="0">
              <a:buNone/>
            </a:pPr>
            <a:r>
              <a:rPr lang="en-US" sz="3600" b="0" i="0" u="none" strike="noStrike" baseline="0">
                <a:latin typeface="Arial" panose="020B0604020202020204" pitchFamily="34" charset="0"/>
              </a:rPr>
              <a:t>Have this attitude in yourselves which was also in Christ Jesus,  </a:t>
            </a:r>
            <a:r>
              <a:rPr lang="en-US" sz="3600" b="0" i="0" u="none" strike="noStrike" baseline="30000">
                <a:latin typeface="Arial" panose="020B0604020202020204" pitchFamily="34" charset="0"/>
              </a:rPr>
              <a:t>6</a:t>
            </a:r>
            <a:r>
              <a:rPr lang="en-US" sz="3600" b="0" i="0" u="none" strike="noStrike" baseline="0">
                <a:latin typeface="Arial" panose="020B0604020202020204" pitchFamily="34" charset="0"/>
              </a:rPr>
              <a:t> who, although He existed in the form of God, did not regard equality with God a thing to be grasped,  </a:t>
            </a:r>
            <a:r>
              <a:rPr lang="en-US" sz="3600" b="0" i="0" u="none" strike="noStrike" baseline="30000">
                <a:latin typeface="Arial" panose="020B0604020202020204" pitchFamily="34" charset="0"/>
              </a:rPr>
              <a:t>7</a:t>
            </a:r>
            <a:r>
              <a:rPr lang="en-US" sz="3600" b="0" i="0" u="none" strike="noStrike" baseline="0">
                <a:latin typeface="Arial" panose="020B0604020202020204" pitchFamily="34" charset="0"/>
              </a:rPr>
              <a:t> but emptied Himself, taking the form of a bond-servant, </a:t>
            </a:r>
            <a:r>
              <a:rPr lang="en-US" sz="3600" b="0" i="1" u="none" strike="noStrike" baseline="0">
                <a:latin typeface="Arial" panose="020B0604020202020204" pitchFamily="34" charset="0"/>
              </a:rPr>
              <a:t>and </a:t>
            </a:r>
            <a:r>
              <a:rPr lang="en-US" sz="3600" b="0" i="0" u="none" strike="noStrike" baseline="0">
                <a:latin typeface="Arial" panose="020B0604020202020204" pitchFamily="34" charset="0"/>
              </a:rPr>
              <a:t>being made in the likeness of men.  </a:t>
            </a:r>
            <a:r>
              <a:rPr lang="en-US" sz="3600" b="0" i="0" u="none" strike="noStrike" baseline="30000">
                <a:latin typeface="Arial" panose="020B0604020202020204" pitchFamily="34" charset="0"/>
              </a:rPr>
              <a:t>8</a:t>
            </a:r>
            <a:r>
              <a:rPr lang="en-US" sz="3600" b="0" i="0" u="none" strike="noStrike" baseline="0">
                <a:latin typeface="Arial" panose="020B0604020202020204" pitchFamily="34" charset="0"/>
              </a:rPr>
              <a:t> Being found in appearance as a man, He humbled Himself by becoming obedient to the point of death, even death on a cross. </a:t>
            </a:r>
            <a:endParaRPr lang="en-US" sz="4400"/>
          </a:p>
        </p:txBody>
      </p:sp>
      <p:cxnSp>
        <p:nvCxnSpPr>
          <p:cNvPr id="2" name="Straight Connector 1">
            <a:extLst>
              <a:ext uri="{FF2B5EF4-FFF2-40B4-BE49-F238E27FC236}">
                <a16:creationId xmlns:a16="http://schemas.microsoft.com/office/drawing/2014/main" id="{781442C4-14F6-43BB-2E51-BD0168AC2742}"/>
              </a:ext>
            </a:extLst>
          </p:cNvPr>
          <p:cNvCxnSpPr>
            <a:cxnSpLocks/>
          </p:cNvCxnSpPr>
          <p:nvPr/>
        </p:nvCxnSpPr>
        <p:spPr>
          <a:xfrm>
            <a:off x="2044454" y="5102443"/>
            <a:ext cx="873632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E5B2F5-7E71-3868-D0C6-59AE7F4EE203}"/>
              </a:ext>
            </a:extLst>
          </p:cNvPr>
          <p:cNvCxnSpPr>
            <a:cxnSpLocks/>
          </p:cNvCxnSpPr>
          <p:nvPr/>
        </p:nvCxnSpPr>
        <p:spPr>
          <a:xfrm>
            <a:off x="3645409" y="3353616"/>
            <a:ext cx="638583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9779AE-BAD8-BCF7-CBCC-422E26E60C9B}"/>
              </a:ext>
            </a:extLst>
          </p:cNvPr>
          <p:cNvCxnSpPr>
            <a:cxnSpLocks/>
          </p:cNvCxnSpPr>
          <p:nvPr/>
        </p:nvCxnSpPr>
        <p:spPr>
          <a:xfrm>
            <a:off x="6289020" y="3779128"/>
            <a:ext cx="337102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6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par>
                          <p:cTn id="12" fill="hold">
                            <p:stCondLst>
                              <p:cond delay="4000"/>
                            </p:stCondLst>
                            <p:childTnLst>
                              <p:par>
                                <p:cTn id="13" presetID="22" presetClass="entr" presetSubtype="8" fill="hold" nodeType="afterEffect">
                                  <p:stCondLst>
                                    <p:cond delay="35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0C6D-CB5A-48F6-B262-72C6784E987C}"/>
              </a:ext>
            </a:extLst>
          </p:cNvPr>
          <p:cNvSpPr>
            <a:spLocks noGrp="1"/>
          </p:cNvSpPr>
          <p:nvPr>
            <p:ph type="title"/>
          </p:nvPr>
        </p:nvSpPr>
        <p:spPr/>
        <p:txBody>
          <a:bodyPr/>
          <a:lstStyle/>
          <a:p>
            <a:pPr algn="ctr"/>
            <a:r>
              <a:rPr lang="en-US" b="1"/>
              <a:t>The Standard</a:t>
            </a:r>
            <a:br>
              <a:rPr lang="en-US"/>
            </a:br>
            <a:r>
              <a:rPr lang="en-US" sz="2800" b="1"/>
              <a:t>Do all to the Glory of God</a:t>
            </a:r>
            <a:endParaRPr lang="en-US" b="1"/>
          </a:p>
        </p:txBody>
      </p:sp>
      <p:sp>
        <p:nvSpPr>
          <p:cNvPr id="3" name="Content Placeholder 2">
            <a:extLst>
              <a:ext uri="{FF2B5EF4-FFF2-40B4-BE49-F238E27FC236}">
                <a16:creationId xmlns:a16="http://schemas.microsoft.com/office/drawing/2014/main" id="{EFF3D1A5-8506-4832-BFFF-CD5E38EAC96F}"/>
              </a:ext>
            </a:extLst>
          </p:cNvPr>
          <p:cNvSpPr>
            <a:spLocks noGrp="1"/>
          </p:cNvSpPr>
          <p:nvPr>
            <p:ph idx="1"/>
          </p:nvPr>
        </p:nvSpPr>
        <p:spPr/>
        <p:txBody>
          <a:bodyPr>
            <a:normAutofit/>
          </a:bodyPr>
          <a:lstStyle/>
          <a:p>
            <a:r>
              <a:rPr lang="en-US" sz="4400"/>
              <a:t>A smile and a greeting</a:t>
            </a:r>
          </a:p>
          <a:p>
            <a:pPr lvl="1"/>
            <a:r>
              <a:rPr lang="en-US" sz="4000"/>
              <a:t>Eye contact</a:t>
            </a:r>
          </a:p>
          <a:p>
            <a:r>
              <a:rPr lang="en-US" sz="4400"/>
              <a:t>Exceeding expectations rather than meeting them</a:t>
            </a:r>
          </a:p>
          <a:p>
            <a:pPr marL="0" indent="0" algn="ctr">
              <a:buNone/>
            </a:pPr>
            <a:r>
              <a:rPr lang="en-US" sz="4400"/>
              <a:t>What does this look like?</a:t>
            </a:r>
            <a:endParaRPr lang="en-US"/>
          </a:p>
        </p:txBody>
      </p:sp>
    </p:spTree>
    <p:extLst>
      <p:ext uri="{BB962C8B-B14F-4D97-AF65-F5344CB8AC3E}">
        <p14:creationId xmlns:p14="http://schemas.microsoft.com/office/powerpoint/2010/main" val="42543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2B881-5E54-4C2B-9312-E5297340365B}"/>
              </a:ext>
            </a:extLst>
          </p:cNvPr>
          <p:cNvSpPr>
            <a:spLocks noGrp="1"/>
          </p:cNvSpPr>
          <p:nvPr>
            <p:ph idx="1"/>
          </p:nvPr>
        </p:nvSpPr>
        <p:spPr>
          <a:xfrm>
            <a:off x="660903" y="552262"/>
            <a:ext cx="10692897" cy="5624704"/>
          </a:xfrm>
        </p:spPr>
        <p:txBody>
          <a:bodyPr>
            <a:normAutofit lnSpcReduction="10000"/>
          </a:bodyPr>
          <a:lstStyle/>
          <a:p>
            <a:r>
              <a:rPr lang="en-US" sz="3600"/>
              <a:t>Better than home</a:t>
            </a:r>
          </a:p>
          <a:p>
            <a:pPr lvl="1"/>
            <a:r>
              <a:rPr lang="en-US" sz="3200"/>
              <a:t>Don’t have to cook</a:t>
            </a:r>
          </a:p>
          <a:p>
            <a:pPr lvl="1"/>
            <a:r>
              <a:rPr lang="en-US" sz="3200"/>
              <a:t>Don’t have to clean</a:t>
            </a:r>
          </a:p>
          <a:p>
            <a:pPr lvl="1"/>
            <a:r>
              <a:rPr lang="en-US" sz="3200"/>
              <a:t>New things to see</a:t>
            </a:r>
          </a:p>
          <a:p>
            <a:pPr lvl="1"/>
            <a:r>
              <a:rPr lang="en-US" sz="3200"/>
              <a:t>Clean sheets and towels</a:t>
            </a:r>
          </a:p>
          <a:p>
            <a:r>
              <a:rPr lang="en-US" sz="3600"/>
              <a:t>Things that detract from better than home</a:t>
            </a:r>
          </a:p>
          <a:p>
            <a:pPr lvl="1"/>
            <a:r>
              <a:rPr lang="en-US" sz="3200"/>
              <a:t>Dirt  (not just in rooms, but everywhere)</a:t>
            </a:r>
          </a:p>
          <a:p>
            <a:pPr lvl="1"/>
            <a:r>
              <a:rPr lang="en-US" sz="3200"/>
              <a:t>Smells</a:t>
            </a:r>
          </a:p>
          <a:p>
            <a:pPr lvl="1"/>
            <a:r>
              <a:rPr lang="en-US" sz="3200"/>
              <a:t>Evidence of four legged friends</a:t>
            </a:r>
          </a:p>
          <a:p>
            <a:pPr lvl="1"/>
            <a:r>
              <a:rPr lang="en-US" sz="3200"/>
              <a:t>Bossy, rude or non-caring employees</a:t>
            </a:r>
          </a:p>
          <a:p>
            <a:pPr lvl="1"/>
            <a:r>
              <a:rPr lang="en-US" sz="3200"/>
              <a:t>No smiles</a:t>
            </a:r>
            <a:endParaRPr lang="en-US"/>
          </a:p>
        </p:txBody>
      </p:sp>
    </p:spTree>
    <p:extLst>
      <p:ext uri="{BB962C8B-B14F-4D97-AF65-F5344CB8AC3E}">
        <p14:creationId xmlns:p14="http://schemas.microsoft.com/office/powerpoint/2010/main" val="2191732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13D22-27C1-4F9D-ADA4-5DF954E661B0}"/>
              </a:ext>
            </a:extLst>
          </p:cNvPr>
          <p:cNvSpPr>
            <a:spLocks noGrp="1"/>
          </p:cNvSpPr>
          <p:nvPr>
            <p:ph idx="1"/>
          </p:nvPr>
        </p:nvSpPr>
        <p:spPr>
          <a:xfrm>
            <a:off x="838200" y="742384"/>
            <a:ext cx="10515600" cy="5434579"/>
          </a:xfrm>
        </p:spPr>
        <p:txBody>
          <a:bodyPr>
            <a:normAutofit/>
          </a:bodyPr>
          <a:lstStyle/>
          <a:p>
            <a:r>
              <a:rPr lang="en-US" sz="4000" b="0" i="0">
                <a:solidFill>
                  <a:srgbClr val="1C1C1C"/>
                </a:solidFill>
                <a:effectLst/>
                <a:latin typeface="proxima-nova"/>
              </a:rPr>
              <a:t>Anticipatory</a:t>
            </a:r>
            <a:r>
              <a:rPr lang="en-US" sz="4000"/>
              <a:t> service</a:t>
            </a:r>
          </a:p>
          <a:p>
            <a:pPr lvl="1"/>
            <a:r>
              <a:rPr lang="en-US" sz="3600"/>
              <a:t>Simply paying attention to guests</a:t>
            </a:r>
          </a:p>
          <a:p>
            <a:pPr lvl="1"/>
            <a:r>
              <a:rPr lang="en-US" sz="3600"/>
              <a:t>Looking for a need</a:t>
            </a:r>
          </a:p>
          <a:p>
            <a:r>
              <a:rPr lang="en-US" sz="4000"/>
              <a:t>YOU are empowered to meet needs</a:t>
            </a:r>
          </a:p>
          <a:p>
            <a:pPr lvl="1"/>
            <a:r>
              <a:rPr lang="en-US" sz="3600" b="0" i="0">
                <a:solidFill>
                  <a:srgbClr val="1C1C1C"/>
                </a:solidFill>
                <a:effectLst/>
                <a:latin typeface="proxima-nova"/>
              </a:rPr>
              <a:t>I own and immediately resolve guest problems.</a:t>
            </a:r>
          </a:p>
          <a:p>
            <a:pPr lvl="1"/>
            <a:r>
              <a:rPr lang="en-US" sz="3600" b="0" i="0">
                <a:solidFill>
                  <a:srgbClr val="1C1C1C"/>
                </a:solidFill>
                <a:effectLst/>
                <a:latin typeface="proxima-nova"/>
              </a:rPr>
              <a:t>Teamwork and lateral service</a:t>
            </a:r>
          </a:p>
          <a:p>
            <a:pPr lvl="2"/>
            <a:r>
              <a:rPr lang="en-US" sz="3200"/>
              <a:t>“it’s not my job.” no longer exists.</a:t>
            </a:r>
          </a:p>
          <a:p>
            <a:pPr lvl="2"/>
            <a:r>
              <a:rPr lang="en-US" sz="3200"/>
              <a:t>If you don’t know– </a:t>
            </a:r>
            <a:r>
              <a:rPr lang="en-US" sz="3200" u="sng"/>
              <a:t>take them </a:t>
            </a:r>
            <a:r>
              <a:rPr lang="en-US" sz="3200"/>
              <a:t>to someone who does.</a:t>
            </a:r>
          </a:p>
          <a:p>
            <a:endParaRPr lang="en-US"/>
          </a:p>
        </p:txBody>
      </p:sp>
    </p:spTree>
    <p:extLst>
      <p:ext uri="{BB962C8B-B14F-4D97-AF65-F5344CB8AC3E}">
        <p14:creationId xmlns:p14="http://schemas.microsoft.com/office/powerpoint/2010/main" val="415554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840E79-4CF7-481B-AE19-1F4640B710BD}"/>
              </a:ext>
            </a:extLst>
          </p:cNvPr>
          <p:cNvSpPr>
            <a:spLocks noGrp="1"/>
          </p:cNvSpPr>
          <p:nvPr>
            <p:ph idx="1"/>
          </p:nvPr>
        </p:nvSpPr>
        <p:spPr>
          <a:xfrm>
            <a:off x="838200" y="905347"/>
            <a:ext cx="10515600" cy="5307830"/>
          </a:xfrm>
        </p:spPr>
        <p:txBody>
          <a:bodyPr/>
          <a:lstStyle/>
          <a:p>
            <a:pPr marL="457200" lvl="1" indent="0" algn="ctr">
              <a:buNone/>
            </a:pPr>
            <a:endParaRPr lang="en-US" sz="5400" dirty="0"/>
          </a:p>
          <a:p>
            <a:pPr marL="457200" lvl="1" indent="0" algn="ctr">
              <a:buNone/>
            </a:pPr>
            <a:endParaRPr lang="en-US" sz="5400" dirty="0"/>
          </a:p>
          <a:p>
            <a:pPr marL="457200" lvl="1" indent="0" algn="ctr">
              <a:buNone/>
            </a:pPr>
            <a:r>
              <a:rPr lang="en-US" sz="5400" dirty="0"/>
              <a:t>Take the guest walk</a:t>
            </a:r>
          </a:p>
          <a:p>
            <a:pPr marL="457200" lvl="1" indent="0" algn="ctr">
              <a:buNone/>
            </a:pPr>
            <a:r>
              <a:rPr lang="en-US" sz="5400" dirty="0"/>
              <a:t>(See what a guest sees)</a:t>
            </a:r>
          </a:p>
          <a:p>
            <a:endParaRPr lang="en-US" dirty="0"/>
          </a:p>
        </p:txBody>
      </p:sp>
    </p:spTree>
    <p:extLst>
      <p:ext uri="{BB962C8B-B14F-4D97-AF65-F5344CB8AC3E}">
        <p14:creationId xmlns:p14="http://schemas.microsoft.com/office/powerpoint/2010/main" val="636251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D9B33F6-DC28-4901-83DA-4E544C9FC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8B755-4829-1C1C-6FD0-C86F84EDE3D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3B8F74C-99C9-DC42-B5C0-1C1FFC69408C}"/>
              </a:ext>
            </a:extLst>
          </p:cNvPr>
          <p:cNvPicPr>
            <a:picLocks noChangeAspect="1"/>
          </p:cNvPicPr>
          <p:nvPr/>
        </p:nvPicPr>
        <p:blipFill>
          <a:blip r:embed="rId2"/>
          <a:stretch>
            <a:fillRect/>
          </a:stretch>
        </p:blipFill>
        <p:spPr>
          <a:xfrm>
            <a:off x="0" y="841542"/>
            <a:ext cx="12192000" cy="5174915"/>
          </a:xfrm>
          <a:prstGeom prst="rect">
            <a:avLst/>
          </a:prstGeom>
        </p:spPr>
      </p:pic>
    </p:spTree>
    <p:extLst>
      <p:ext uri="{BB962C8B-B14F-4D97-AF65-F5344CB8AC3E}">
        <p14:creationId xmlns:p14="http://schemas.microsoft.com/office/powerpoint/2010/main" val="3663987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147D-D72E-48DB-8762-8B1E08091EA6}"/>
              </a:ext>
            </a:extLst>
          </p:cNvPr>
          <p:cNvSpPr>
            <a:spLocks noGrp="1"/>
          </p:cNvSpPr>
          <p:nvPr>
            <p:ph type="ctrTitle"/>
          </p:nvPr>
        </p:nvSpPr>
        <p:spPr>
          <a:xfrm>
            <a:off x="1605481" y="461460"/>
            <a:ext cx="9144000" cy="2387600"/>
          </a:xfrm>
        </p:spPr>
        <p:txBody>
          <a:bodyPr/>
          <a:lstStyle/>
          <a:p>
            <a:r>
              <a:rPr lang="en-US"/>
              <a:t>The Spruce Lake/ Pinebrook Standard</a:t>
            </a:r>
          </a:p>
        </p:txBody>
      </p:sp>
      <p:pic>
        <p:nvPicPr>
          <p:cNvPr id="4" name="Picture 3" descr="A picture containing text, clipart&#10;&#10;Description automatically generated">
            <a:extLst>
              <a:ext uri="{FF2B5EF4-FFF2-40B4-BE49-F238E27FC236}">
                <a16:creationId xmlns:a16="http://schemas.microsoft.com/office/drawing/2014/main" id="{5586AC07-563A-62CB-E23C-6EDA6F898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882" y="3555430"/>
            <a:ext cx="4673643" cy="1496125"/>
          </a:xfrm>
          <a:prstGeom prst="rect">
            <a:avLst/>
          </a:prstGeom>
        </p:spPr>
      </p:pic>
      <p:pic>
        <p:nvPicPr>
          <p:cNvPr id="6" name="Picture 5" descr="Logo, company name&#10;&#10;Description automatically generated">
            <a:extLst>
              <a:ext uri="{FF2B5EF4-FFF2-40B4-BE49-F238E27FC236}">
                <a16:creationId xmlns:a16="http://schemas.microsoft.com/office/drawing/2014/main" id="{DA3A5B6A-5AAC-0A37-705F-93E0969D0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755" y="3578335"/>
            <a:ext cx="3591208" cy="1473220"/>
          </a:xfrm>
          <a:prstGeom prst="rect">
            <a:avLst/>
          </a:prstGeom>
        </p:spPr>
      </p:pic>
    </p:spTree>
    <p:extLst>
      <p:ext uri="{BB962C8B-B14F-4D97-AF65-F5344CB8AC3E}">
        <p14:creationId xmlns:p14="http://schemas.microsoft.com/office/powerpoint/2010/main" val="3375956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74115B3-2F8B-5EAC-7D28-CA4EEF7D3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772" y="457198"/>
            <a:ext cx="5971592" cy="5225143"/>
          </a:xfrm>
          <a:prstGeom prst="rect">
            <a:avLst/>
          </a:prstGeom>
        </p:spPr>
      </p:pic>
      <p:pic>
        <p:nvPicPr>
          <p:cNvPr id="7" name="Picture 6" descr="Table&#10;&#10;Description automatically generated with low confidence">
            <a:extLst>
              <a:ext uri="{FF2B5EF4-FFF2-40B4-BE49-F238E27FC236}">
                <a16:creationId xmlns:a16="http://schemas.microsoft.com/office/drawing/2014/main" id="{2724E100-D71A-6DB6-2BA8-C3704025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37" y="457199"/>
            <a:ext cx="5971592" cy="5225143"/>
          </a:xfrm>
          <a:prstGeom prst="rect">
            <a:avLst/>
          </a:prstGeom>
        </p:spPr>
      </p:pic>
    </p:spTree>
    <p:extLst>
      <p:ext uri="{BB962C8B-B14F-4D97-AF65-F5344CB8AC3E}">
        <p14:creationId xmlns:p14="http://schemas.microsoft.com/office/powerpoint/2010/main" val="4025061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normAutofit/>
          </a:bodyPr>
          <a:lstStyle/>
          <a:p>
            <a:pPr algn="ctr"/>
            <a:r>
              <a:rPr lang="en-US" b="1"/>
              <a:t>The Spruce Lake Ministries</a:t>
            </a:r>
            <a:br>
              <a:rPr lang="en-US" b="1"/>
            </a:br>
            <a:r>
              <a:rPr lang="en-US" b="1"/>
              <a:t>Credo</a:t>
            </a:r>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532659" y="1825625"/>
            <a:ext cx="11230253" cy="4667250"/>
          </a:xfrm>
        </p:spPr>
        <p:txBody>
          <a:bodyPr>
            <a:normAutofit fontScale="92500" lnSpcReduction="10000"/>
          </a:bodyPr>
          <a:lstStyle/>
          <a:p>
            <a:pPr marL="0" indent="0">
              <a:buNone/>
            </a:pPr>
            <a:r>
              <a:rPr lang="en-US" sz="3600"/>
              <a:t>Spruce Lake Ministries is here to point people toward Christ. </a:t>
            </a:r>
          </a:p>
          <a:p>
            <a:pPr marL="742950" indent="-742950">
              <a:buAutoNum type="arabicPeriod"/>
            </a:pPr>
            <a:r>
              <a:rPr lang="en-US" sz="3600"/>
              <a:t>We do that by providing a place of genuine care and comfort for our guests where they can encounter the God of the Bible.</a:t>
            </a:r>
          </a:p>
          <a:p>
            <a:pPr marL="0" indent="0">
              <a:buNone/>
            </a:pPr>
            <a:r>
              <a:rPr lang="en-US" sz="3600"/>
              <a:t>2.  We do this by adopting the attitude of scripture:  </a:t>
            </a:r>
          </a:p>
          <a:p>
            <a:pPr marL="0" indent="0" algn="ctr">
              <a:buNone/>
            </a:pPr>
            <a:r>
              <a:rPr lang="en-US" sz="3600"/>
              <a:t>“…with a humble heart regard one another as more important than yourselves.” Philippians 2:3</a:t>
            </a:r>
          </a:p>
          <a:p>
            <a:pPr marL="0" indent="0">
              <a:buNone/>
            </a:pPr>
            <a:endParaRPr lang="en-US" sz="3600"/>
          </a:p>
          <a:p>
            <a:pPr marL="0" indent="0" algn="ctr">
              <a:buNone/>
            </a:pPr>
            <a:r>
              <a:rPr lang="en-US" sz="3600"/>
              <a:t>“We are Ladies and Gentlemen serving Ladies and Gentlemen.”</a:t>
            </a:r>
          </a:p>
          <a:p>
            <a:pPr marL="0" indent="0">
              <a:buNone/>
            </a:pPr>
            <a:endParaRPr lang="en-US" sz="3200"/>
          </a:p>
        </p:txBody>
      </p:sp>
    </p:spTree>
    <p:extLst>
      <p:ext uri="{BB962C8B-B14F-4D97-AF65-F5344CB8AC3E}">
        <p14:creationId xmlns:p14="http://schemas.microsoft.com/office/powerpoint/2010/main" val="16621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125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36847"/>
            <a:ext cx="10515600" cy="5440116"/>
          </a:xfrm>
        </p:spPr>
        <p:txBody>
          <a:bodyPr>
            <a:normAutofit/>
          </a:bodyPr>
          <a:lstStyle/>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r>
              <a:rPr lang="en-US" sz="6600" dirty="0"/>
              <a:t>What creates good memories?</a:t>
            </a:r>
          </a:p>
        </p:txBody>
      </p:sp>
    </p:spTree>
    <p:extLst>
      <p:ext uri="{BB962C8B-B14F-4D97-AF65-F5344CB8AC3E}">
        <p14:creationId xmlns:p14="http://schemas.microsoft.com/office/powerpoint/2010/main" val="2853596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843379"/>
            <a:ext cx="10515600" cy="5333584"/>
          </a:xfrm>
        </p:spPr>
        <p:txBody>
          <a:bodyPr/>
          <a:lstStyle/>
          <a:p>
            <a:pPr marL="0" indent="0">
              <a:buNone/>
            </a:pPr>
            <a:r>
              <a:rPr lang="en-US" sz="3600"/>
              <a:t>The Three Steps of Service</a:t>
            </a:r>
          </a:p>
          <a:p>
            <a:pPr marL="742950" indent="-742950">
              <a:buFont typeface="+mj-lt"/>
              <a:buAutoNum type="arabicPeriod"/>
            </a:pPr>
            <a:r>
              <a:rPr lang="en-US" sz="3600"/>
              <a:t>A Warm and sincere greeting. </a:t>
            </a:r>
          </a:p>
          <a:p>
            <a:pPr marL="742950" indent="-742950">
              <a:buFont typeface="+mj-lt"/>
              <a:buAutoNum type="arabicPeriod"/>
            </a:pPr>
            <a:r>
              <a:rPr lang="en-US" sz="3600"/>
              <a:t>Anticipation and fulfillment of each guest’s needs.</a:t>
            </a:r>
          </a:p>
          <a:p>
            <a:pPr marL="742950" indent="-742950">
              <a:buFont typeface="+mj-lt"/>
              <a:buAutoNum type="arabicPeriod"/>
            </a:pPr>
            <a:r>
              <a:rPr lang="en-US" sz="3600"/>
              <a:t>Close with a sincere “Thank you” or “Please come back again.”</a:t>
            </a:r>
          </a:p>
          <a:p>
            <a:pPr marL="0" indent="0">
              <a:buNone/>
            </a:pPr>
            <a:endParaRPr lang="en-US"/>
          </a:p>
          <a:p>
            <a:pPr marL="0" indent="0">
              <a:buNone/>
            </a:pPr>
            <a:endParaRPr lang="en-US"/>
          </a:p>
        </p:txBody>
      </p:sp>
    </p:spTree>
    <p:extLst>
      <p:ext uri="{BB962C8B-B14F-4D97-AF65-F5344CB8AC3E}">
        <p14:creationId xmlns:p14="http://schemas.microsoft.com/office/powerpoint/2010/main" val="3092331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36847"/>
            <a:ext cx="10515600" cy="5440116"/>
          </a:xfrm>
        </p:spPr>
        <p:txBody>
          <a:bodyPr>
            <a:normAutofit/>
          </a:bodyPr>
          <a:lstStyle/>
          <a:p>
            <a:pPr marL="0" indent="0">
              <a:buNone/>
            </a:pPr>
            <a:r>
              <a:rPr lang="en-US" sz="4000" dirty="0"/>
              <a:t>Do nothing from selfishness or empty conceit, but with humility of mind regard one another as more important than yourselves;  do not merely look out for your own personal interests, but also for the interests of others.</a:t>
            </a:r>
          </a:p>
          <a:p>
            <a:pPr marL="0" indent="0">
              <a:buNone/>
            </a:pPr>
            <a:r>
              <a:rPr lang="en-US" sz="4000" dirty="0"/>
              <a:t>Philippians 2:3</a:t>
            </a:r>
          </a:p>
        </p:txBody>
      </p:sp>
    </p:spTree>
    <p:extLst>
      <p:ext uri="{BB962C8B-B14F-4D97-AF65-F5344CB8AC3E}">
        <p14:creationId xmlns:p14="http://schemas.microsoft.com/office/powerpoint/2010/main" val="4274534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130F-A58F-38EF-97AA-A34FCF6A90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6E538-6B28-A398-01BB-D63FD02376BA}"/>
              </a:ext>
            </a:extLst>
          </p:cNvPr>
          <p:cNvSpPr>
            <a:spLocks noGrp="1"/>
          </p:cNvSpPr>
          <p:nvPr>
            <p:ph idx="1"/>
          </p:nvPr>
        </p:nvSpPr>
        <p:spPr>
          <a:xfrm>
            <a:off x="838200" y="649357"/>
            <a:ext cx="10515600" cy="5527606"/>
          </a:xfrm>
        </p:spPr>
        <p:txBody>
          <a:bodyPr>
            <a:normAutofit/>
          </a:bodyPr>
          <a:lstStyle/>
          <a:p>
            <a:pPr marL="0" indent="0">
              <a:buNone/>
            </a:pPr>
            <a:endParaRPr lang="en-US" sz="5400" dirty="0"/>
          </a:p>
          <a:p>
            <a:pPr marL="0" indent="0">
              <a:buNone/>
            </a:pPr>
            <a:endParaRPr lang="en-US" sz="5400" dirty="0"/>
          </a:p>
          <a:p>
            <a:pPr marL="0" indent="0">
              <a:buNone/>
            </a:pPr>
            <a:r>
              <a:rPr lang="en-US" sz="5400" dirty="0"/>
              <a:t>The Foundation of Guest Experience</a:t>
            </a:r>
          </a:p>
        </p:txBody>
      </p:sp>
    </p:spTree>
    <p:extLst>
      <p:ext uri="{BB962C8B-B14F-4D97-AF65-F5344CB8AC3E}">
        <p14:creationId xmlns:p14="http://schemas.microsoft.com/office/powerpoint/2010/main" val="255870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1905-2101-C670-B4CD-F77E57EF7D71}"/>
              </a:ext>
            </a:extLst>
          </p:cNvPr>
          <p:cNvSpPr>
            <a:spLocks noGrp="1"/>
          </p:cNvSpPr>
          <p:nvPr>
            <p:ph type="title"/>
          </p:nvPr>
        </p:nvSpPr>
        <p:spPr/>
        <p:txBody>
          <a:bodyPr>
            <a:normAutofit/>
          </a:bodyPr>
          <a:lstStyle/>
          <a:p>
            <a:r>
              <a:rPr lang="en-US" sz="5400" b="1" dirty="0"/>
              <a:t>Corporate Culture</a:t>
            </a:r>
          </a:p>
        </p:txBody>
      </p:sp>
      <p:sp>
        <p:nvSpPr>
          <p:cNvPr id="3" name="Content Placeholder 2">
            <a:extLst>
              <a:ext uri="{FF2B5EF4-FFF2-40B4-BE49-F238E27FC236}">
                <a16:creationId xmlns:a16="http://schemas.microsoft.com/office/drawing/2014/main" id="{C0A65A2B-983F-46F4-261D-5C5D212047D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5400" dirty="0"/>
              <a:t>Culture is what your people say about you when they are away from work.</a:t>
            </a:r>
          </a:p>
        </p:txBody>
      </p:sp>
    </p:spTree>
    <p:extLst>
      <p:ext uri="{BB962C8B-B14F-4D97-AF65-F5344CB8AC3E}">
        <p14:creationId xmlns:p14="http://schemas.microsoft.com/office/powerpoint/2010/main" val="2471368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FB51C-B619-D9F2-05A0-9AD63A1FC4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BD112D-32F5-8C15-4341-A802ADE6F0D3}"/>
              </a:ext>
            </a:extLst>
          </p:cNvPr>
          <p:cNvSpPr>
            <a:spLocks noGrp="1"/>
          </p:cNvSpPr>
          <p:nvPr>
            <p:ph idx="1"/>
          </p:nvPr>
        </p:nvSpPr>
        <p:spPr>
          <a:xfrm>
            <a:off x="838200" y="649357"/>
            <a:ext cx="10515600" cy="5527606"/>
          </a:xfrm>
        </p:spPr>
        <p:txBody>
          <a:bodyPr>
            <a:normAutofit/>
          </a:bodyPr>
          <a:lstStyle/>
          <a:p>
            <a:pPr marL="0" indent="0" algn="ctr">
              <a:buNone/>
            </a:pPr>
            <a:endParaRPr lang="en-US" sz="5400" dirty="0"/>
          </a:p>
          <a:p>
            <a:pPr marL="0" indent="0" algn="ctr">
              <a:buNone/>
            </a:pPr>
            <a:r>
              <a:rPr lang="en-US" sz="5400" dirty="0"/>
              <a:t>How to create a work culture that attracts.</a:t>
            </a:r>
          </a:p>
        </p:txBody>
      </p:sp>
    </p:spTree>
    <p:extLst>
      <p:ext uri="{BB962C8B-B14F-4D97-AF65-F5344CB8AC3E}">
        <p14:creationId xmlns:p14="http://schemas.microsoft.com/office/powerpoint/2010/main" val="2645504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D69A-A47D-595D-BD1F-79880A4188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A623D-37AC-9F79-808E-8DE4705EA1E8}"/>
              </a:ext>
            </a:extLst>
          </p:cNvPr>
          <p:cNvSpPr>
            <a:spLocks noGrp="1"/>
          </p:cNvSpPr>
          <p:nvPr>
            <p:ph idx="1"/>
          </p:nvPr>
        </p:nvSpPr>
        <p:spPr>
          <a:xfrm>
            <a:off x="838200" y="649357"/>
            <a:ext cx="10515600" cy="5527606"/>
          </a:xfrm>
        </p:spPr>
        <p:txBody>
          <a:bodyPr>
            <a:normAutofit/>
          </a:bodyPr>
          <a:lstStyle/>
          <a:p>
            <a:pPr marL="0" indent="0" algn="ctr">
              <a:buNone/>
            </a:pPr>
            <a:endParaRPr lang="en-US" sz="5400" dirty="0"/>
          </a:p>
          <a:p>
            <a:pPr marL="0" indent="0" algn="ctr">
              <a:buNone/>
            </a:pPr>
            <a:endParaRPr lang="en-US" sz="5400" dirty="0"/>
          </a:p>
          <a:p>
            <a:pPr marL="0" indent="0" algn="ctr">
              <a:buNone/>
            </a:pPr>
            <a:r>
              <a:rPr lang="en-US" sz="5400" dirty="0"/>
              <a:t>Consistently operate according to your stated values.</a:t>
            </a:r>
          </a:p>
        </p:txBody>
      </p:sp>
    </p:spTree>
    <p:extLst>
      <p:ext uri="{BB962C8B-B14F-4D97-AF65-F5344CB8AC3E}">
        <p14:creationId xmlns:p14="http://schemas.microsoft.com/office/powerpoint/2010/main" val="1764377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720D-4320-D8DD-431C-ABEEB23E24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DF0204-2C4D-B3D4-772F-318970B2F2F7}"/>
              </a:ext>
            </a:extLst>
          </p:cNvPr>
          <p:cNvSpPr>
            <a:spLocks noGrp="1"/>
          </p:cNvSpPr>
          <p:nvPr>
            <p:ph idx="1"/>
          </p:nvPr>
        </p:nvSpPr>
        <p:spPr>
          <a:xfrm>
            <a:off x="838200" y="649357"/>
            <a:ext cx="10515600" cy="5527606"/>
          </a:xfrm>
        </p:spPr>
        <p:txBody>
          <a:bodyPr>
            <a:normAutofit/>
          </a:bodyPr>
          <a:lstStyle/>
          <a:p>
            <a:pPr marL="0" indent="0" algn="ctr">
              <a:buNone/>
            </a:pPr>
            <a:endParaRPr lang="en-US" sz="5400" dirty="0"/>
          </a:p>
          <a:p>
            <a:pPr marL="0" indent="0" algn="ctr">
              <a:buNone/>
            </a:pPr>
            <a:endParaRPr lang="en-US" sz="5400" dirty="0"/>
          </a:p>
          <a:p>
            <a:pPr marL="0" indent="0" algn="ctr">
              <a:buNone/>
            </a:pPr>
            <a:r>
              <a:rPr lang="en-US" sz="5400" dirty="0"/>
              <a:t>Evaluate according to your stated values.</a:t>
            </a:r>
          </a:p>
        </p:txBody>
      </p:sp>
    </p:spTree>
    <p:extLst>
      <p:ext uri="{BB962C8B-B14F-4D97-AF65-F5344CB8AC3E}">
        <p14:creationId xmlns:p14="http://schemas.microsoft.com/office/powerpoint/2010/main" val="4013440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33893-E52F-4ECE-85F8-8417EB5C43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D1030-3373-82B0-BEA2-4320E97EB12B}"/>
              </a:ext>
            </a:extLst>
          </p:cNvPr>
          <p:cNvSpPr>
            <a:spLocks noGrp="1"/>
          </p:cNvSpPr>
          <p:nvPr>
            <p:ph idx="1"/>
          </p:nvPr>
        </p:nvSpPr>
        <p:spPr>
          <a:xfrm>
            <a:off x="838200" y="1191126"/>
            <a:ext cx="10515600" cy="4985837"/>
          </a:xfrm>
        </p:spPr>
        <p:txBody>
          <a:bodyPr>
            <a:normAutofit/>
          </a:bodyPr>
          <a:lstStyle/>
          <a:p>
            <a:pPr marL="0" indent="0">
              <a:buNone/>
            </a:pPr>
            <a:r>
              <a:rPr lang="en-US" sz="5400" dirty="0"/>
              <a:t>Hiring:</a:t>
            </a:r>
          </a:p>
          <a:p>
            <a:pPr marL="0" indent="0">
              <a:buNone/>
            </a:pPr>
            <a:r>
              <a:rPr lang="en-US" sz="5400" dirty="0"/>
              <a:t>“Remember, A+ human beings with B- talent always beat A+ talent with C- personality.”</a:t>
            </a:r>
          </a:p>
          <a:p>
            <a:pPr marL="0" indent="0">
              <a:buNone/>
            </a:pPr>
            <a:r>
              <a:rPr lang="en-US" sz="4400" dirty="0"/>
              <a:t>Gary Vee</a:t>
            </a:r>
          </a:p>
        </p:txBody>
      </p:sp>
    </p:spTree>
    <p:extLst>
      <p:ext uri="{BB962C8B-B14F-4D97-AF65-F5344CB8AC3E}">
        <p14:creationId xmlns:p14="http://schemas.microsoft.com/office/powerpoint/2010/main" val="1305881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21851-D439-7ABB-8C56-EE83072619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48352-8A01-EAB8-6161-726A69911540}"/>
              </a:ext>
            </a:extLst>
          </p:cNvPr>
          <p:cNvSpPr>
            <a:spLocks noGrp="1"/>
          </p:cNvSpPr>
          <p:nvPr>
            <p:ph idx="1"/>
          </p:nvPr>
        </p:nvSpPr>
        <p:spPr>
          <a:xfrm>
            <a:off x="838200" y="830179"/>
            <a:ext cx="10515600" cy="5346784"/>
          </a:xfrm>
        </p:spPr>
        <p:txBody>
          <a:bodyPr>
            <a:normAutofit/>
          </a:bodyPr>
          <a:lstStyle/>
          <a:p>
            <a:pPr marL="0" indent="0">
              <a:buNone/>
            </a:pPr>
            <a:r>
              <a:rPr lang="en-US" sz="5400" u="sng" dirty="0"/>
              <a:t>Culture starts at the top</a:t>
            </a:r>
            <a:endParaRPr lang="en-US" sz="5400" dirty="0"/>
          </a:p>
          <a:p>
            <a:r>
              <a:rPr lang="en-US" sz="5400" dirty="0"/>
              <a:t>  Are you having fun?</a:t>
            </a:r>
          </a:p>
          <a:p>
            <a:r>
              <a:rPr lang="en-US" sz="5400" dirty="0"/>
              <a:t>  Do you love what you do?</a:t>
            </a:r>
          </a:p>
          <a:p>
            <a:r>
              <a:rPr lang="en-US" sz="5400" dirty="0"/>
              <a:t>  Do you think what you do is       valuable?</a:t>
            </a:r>
          </a:p>
          <a:p>
            <a:r>
              <a:rPr lang="en-US" sz="5400" dirty="0"/>
              <a:t>  Do people see that?</a:t>
            </a:r>
          </a:p>
        </p:txBody>
      </p:sp>
    </p:spTree>
    <p:extLst>
      <p:ext uri="{BB962C8B-B14F-4D97-AF65-F5344CB8AC3E}">
        <p14:creationId xmlns:p14="http://schemas.microsoft.com/office/powerpoint/2010/main" val="301195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D7E2-4E8E-0581-75B4-ADF62BAD18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6CB5B-9EB0-D4A6-5DE2-B16DFCDEE81F}"/>
              </a:ext>
            </a:extLst>
          </p:cNvPr>
          <p:cNvSpPr>
            <a:spLocks noGrp="1"/>
          </p:cNvSpPr>
          <p:nvPr>
            <p:ph idx="1"/>
          </p:nvPr>
        </p:nvSpPr>
        <p:spPr>
          <a:xfrm>
            <a:off x="838200" y="649357"/>
            <a:ext cx="10515600" cy="5527606"/>
          </a:xfrm>
        </p:spPr>
        <p:txBody>
          <a:bodyPr>
            <a:normAutofit/>
          </a:bodyPr>
          <a:lstStyle/>
          <a:p>
            <a:r>
              <a:rPr lang="en-US" sz="5400" dirty="0"/>
              <a:t>Make people feel valued</a:t>
            </a:r>
          </a:p>
          <a:p>
            <a:r>
              <a:rPr lang="en-US" sz="5400" dirty="0"/>
              <a:t>Allow non-critical failure</a:t>
            </a:r>
          </a:p>
          <a:p>
            <a:r>
              <a:rPr lang="en-US" sz="5400" dirty="0"/>
              <a:t>Don’t expect what hasn’t been trained</a:t>
            </a:r>
          </a:p>
          <a:p>
            <a:r>
              <a:rPr lang="en-US" sz="5400" dirty="0"/>
              <a:t>Give honest feedback (ask permission)</a:t>
            </a:r>
          </a:p>
        </p:txBody>
      </p:sp>
    </p:spTree>
    <p:extLst>
      <p:ext uri="{BB962C8B-B14F-4D97-AF65-F5344CB8AC3E}">
        <p14:creationId xmlns:p14="http://schemas.microsoft.com/office/powerpoint/2010/main" val="322989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e got sick and tired of self-checkout, so she did something about it |  ZDNET">
            <a:extLst>
              <a:ext uri="{FF2B5EF4-FFF2-40B4-BE49-F238E27FC236}">
                <a16:creationId xmlns:a16="http://schemas.microsoft.com/office/drawing/2014/main" id="{5C1354CE-833E-5D35-A942-2A79059E67C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979" r="1" b="23420"/>
          <a:stretch/>
        </p:blipFill>
        <p:spPr bwMode="auto">
          <a:xfrm>
            <a:off x="2895132" y="2160557"/>
            <a:ext cx="5689032" cy="31403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new look to Wawa Coffee… | Green without the scene">
            <a:extLst>
              <a:ext uri="{FF2B5EF4-FFF2-40B4-BE49-F238E27FC236}">
                <a16:creationId xmlns:a16="http://schemas.microsoft.com/office/drawing/2014/main" id="{2777604D-0EAD-AA1B-9903-E0145F540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01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E4B9-0876-6311-167E-771227ACC1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3CA36-7C30-1762-A8CD-58BB8276B266}"/>
              </a:ext>
            </a:extLst>
          </p:cNvPr>
          <p:cNvSpPr>
            <a:spLocks noGrp="1"/>
          </p:cNvSpPr>
          <p:nvPr>
            <p:ph idx="1"/>
          </p:nvPr>
        </p:nvSpPr>
        <p:spPr>
          <a:xfrm>
            <a:off x="838200" y="649357"/>
            <a:ext cx="10515600" cy="5527606"/>
          </a:xfrm>
        </p:spPr>
        <p:txBody>
          <a:bodyPr>
            <a:normAutofit/>
          </a:bodyPr>
          <a:lstStyle/>
          <a:p>
            <a:r>
              <a:rPr lang="en-US" sz="5400" dirty="0"/>
              <a:t> Care about their lives. (really)</a:t>
            </a:r>
          </a:p>
          <a:p>
            <a:r>
              <a:rPr lang="en-US" sz="5400" dirty="0"/>
              <a:t>  Be a servant leader.</a:t>
            </a:r>
          </a:p>
          <a:p>
            <a:r>
              <a:rPr lang="en-US" sz="5400" dirty="0"/>
              <a:t>  Everything communicates</a:t>
            </a:r>
          </a:p>
          <a:p>
            <a:endParaRPr lang="en-US" sz="5400" dirty="0"/>
          </a:p>
          <a:p>
            <a:pPr marL="0" indent="0">
              <a:buNone/>
            </a:pPr>
            <a:endParaRPr lang="en-US" sz="5400" dirty="0"/>
          </a:p>
        </p:txBody>
      </p:sp>
    </p:spTree>
    <p:extLst>
      <p:ext uri="{BB962C8B-B14F-4D97-AF65-F5344CB8AC3E}">
        <p14:creationId xmlns:p14="http://schemas.microsoft.com/office/powerpoint/2010/main" val="138359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4D8F-17AF-C26C-FD8F-438CCA495D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FA1C0D-0028-5C92-68C8-E97623903850}"/>
              </a:ext>
            </a:extLst>
          </p:cNvPr>
          <p:cNvSpPr>
            <a:spLocks noGrp="1"/>
          </p:cNvSpPr>
          <p:nvPr>
            <p:ph idx="1"/>
          </p:nvPr>
        </p:nvSpPr>
        <p:spPr>
          <a:xfrm>
            <a:off x="838200" y="649357"/>
            <a:ext cx="10515600" cy="5527606"/>
          </a:xfrm>
        </p:spPr>
        <p:txBody>
          <a:bodyPr>
            <a:normAutofit/>
          </a:bodyPr>
          <a:lstStyle/>
          <a:p>
            <a:pPr marL="0" indent="0" algn="ctr">
              <a:buNone/>
            </a:pPr>
            <a:endParaRPr lang="en-US" sz="5400" dirty="0"/>
          </a:p>
          <a:p>
            <a:pPr marL="0" indent="0" algn="ctr">
              <a:buNone/>
            </a:pPr>
            <a:endParaRPr lang="en-US" sz="5400" dirty="0"/>
          </a:p>
          <a:p>
            <a:pPr marL="0" indent="0" algn="ctr">
              <a:buNone/>
            </a:pPr>
            <a:r>
              <a:rPr lang="en-US" sz="5400" dirty="0"/>
              <a:t>Guest experience starts with boss experience.</a:t>
            </a:r>
          </a:p>
        </p:txBody>
      </p:sp>
    </p:spTree>
    <p:extLst>
      <p:ext uri="{BB962C8B-B14F-4D97-AF65-F5344CB8AC3E}">
        <p14:creationId xmlns:p14="http://schemas.microsoft.com/office/powerpoint/2010/main" val="2777491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F9DFC-9A0E-45E2-925E-C77B5C663F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B33744-9AEF-4B77-97A9-7060F1086636}"/>
              </a:ext>
            </a:extLst>
          </p:cNvPr>
          <p:cNvSpPr>
            <a:spLocks noGrp="1"/>
          </p:cNvSpPr>
          <p:nvPr>
            <p:ph idx="1"/>
          </p:nvPr>
        </p:nvSpPr>
        <p:spPr>
          <a:xfrm>
            <a:off x="838200" y="649357"/>
            <a:ext cx="10515600" cy="5527606"/>
          </a:xfrm>
        </p:spPr>
        <p:txBody>
          <a:bodyPr>
            <a:normAutofit/>
          </a:bodyPr>
          <a:lstStyle/>
          <a:p>
            <a:pPr marL="0" indent="0">
              <a:buNone/>
            </a:pPr>
            <a:endParaRPr lang="en-US" sz="5400" dirty="0"/>
          </a:p>
        </p:txBody>
      </p:sp>
      <p:pic>
        <p:nvPicPr>
          <p:cNvPr id="1028" name="Picture 4" descr="The Real Reason People Quit">
            <a:extLst>
              <a:ext uri="{FF2B5EF4-FFF2-40B4-BE49-F238E27FC236}">
                <a16:creationId xmlns:a16="http://schemas.microsoft.com/office/drawing/2014/main" id="{06F04A4A-748C-EC54-D9F9-ED7F4B9C1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he Real Reason People Quit">
            <a:extLst>
              <a:ext uri="{FF2B5EF4-FFF2-40B4-BE49-F238E27FC236}">
                <a16:creationId xmlns:a16="http://schemas.microsoft.com/office/drawing/2014/main" id="{C2CC47CC-A207-641D-30D9-7D278A3C41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71" t="71266"/>
          <a:stretch>
            <a:fillRect/>
          </a:stretch>
        </p:blipFill>
        <p:spPr bwMode="auto">
          <a:xfrm>
            <a:off x="3203945" y="4855753"/>
            <a:ext cx="5489944" cy="197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36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B81F-A007-5787-5F69-B9D7F411EB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DA4DB-969E-6F5E-A0F4-58F25B8FF946}"/>
              </a:ext>
            </a:extLst>
          </p:cNvPr>
          <p:cNvSpPr>
            <a:spLocks noGrp="1"/>
          </p:cNvSpPr>
          <p:nvPr>
            <p:ph idx="1"/>
          </p:nvPr>
        </p:nvSpPr>
        <p:spPr>
          <a:xfrm>
            <a:off x="838200" y="649357"/>
            <a:ext cx="10515600" cy="5527606"/>
          </a:xfrm>
        </p:spPr>
        <p:txBody>
          <a:bodyPr>
            <a:normAutofit/>
          </a:bodyPr>
          <a:lstStyle/>
          <a:p>
            <a:pPr marL="0" indent="0">
              <a:buNone/>
            </a:pPr>
            <a:endParaRPr lang="en-US" sz="5400" dirty="0"/>
          </a:p>
        </p:txBody>
      </p:sp>
      <p:pic>
        <p:nvPicPr>
          <p:cNvPr id="2050" name="Picture 2" descr="People don't quit jobs, they quit bosses! Good bosses work to inspire  employees, improve office environment, encourage ideas and eliminate  workplace toxicity. A good boss is a leader, mentor and role model #">
            <a:extLst>
              <a:ext uri="{FF2B5EF4-FFF2-40B4-BE49-F238E27FC236}">
                <a16:creationId xmlns:a16="http://schemas.microsoft.com/office/drawing/2014/main" id="{6BD2C153-BBC5-1859-89CE-3B9D0805D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207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32FB-977E-404C-DB0F-DBEE79D74B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13248-33B9-3704-ACD4-21ECACF43359}"/>
              </a:ext>
            </a:extLst>
          </p:cNvPr>
          <p:cNvSpPr>
            <a:spLocks noGrp="1"/>
          </p:cNvSpPr>
          <p:nvPr>
            <p:ph idx="1"/>
          </p:nvPr>
        </p:nvSpPr>
        <p:spPr>
          <a:xfrm>
            <a:off x="838200" y="523568"/>
            <a:ext cx="10515600" cy="5653395"/>
          </a:xfrm>
        </p:spPr>
        <p:txBody>
          <a:bodyPr>
            <a:normAutofit fontScale="92500" lnSpcReduction="10000"/>
          </a:bodyPr>
          <a:lstStyle/>
          <a:p>
            <a:pPr marL="0" indent="0">
              <a:buNone/>
            </a:pPr>
            <a:r>
              <a:rPr lang="en-US" dirty="0"/>
              <a:t>Resources:</a:t>
            </a:r>
          </a:p>
          <a:p>
            <a:r>
              <a:rPr lang="en-US" dirty="0"/>
              <a:t>Ritz-Carlton Gold Standard</a:t>
            </a:r>
          </a:p>
          <a:p>
            <a:r>
              <a:rPr lang="en-US" dirty="0"/>
              <a:t>Revolutionize Your Customer Experience; Colin Shaw</a:t>
            </a:r>
          </a:p>
          <a:p>
            <a:r>
              <a:rPr lang="en-US" dirty="0"/>
              <a:t>Building Great Customer Experiences; Colin Shaw</a:t>
            </a:r>
          </a:p>
          <a:p>
            <a:r>
              <a:rPr lang="en-US" dirty="0"/>
              <a:t>How’s the Culture in Your Kingdom?; Dan Cockerell;  (From Disney)</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09997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94D2C-5BCD-7377-A6DF-104BCA8FB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5461F-A986-CF32-9A79-2774F9D5DD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5F315F-3337-3982-A0F2-FA5F771225A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89949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0B7F5-9CD6-12FC-48B2-A906EBCB7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F1357-DFAD-F7FB-F444-24428A8881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59EA30-C581-5290-19EF-D252BC2AC4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478015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4437-869E-F055-FC6F-7B8529E96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28825-9EF8-F4D3-E532-C67F0BC2C4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E5E5C8-8FB5-0034-A295-2079319DCBB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39516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0A1A6-9944-0E08-7D9E-DD800F46B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1E276-0FCF-1D80-E629-D43E71E833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152E81-3893-8B3C-D76A-0F8F8A1670CE}"/>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9781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E856-72E4-DDD1-6FBC-F3DCA4EE0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CF16F-9E3D-E327-EE4B-A5CCD857DD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8F5864-B719-D26F-8B84-790A4DB8425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1878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91FE4-50FA-22E5-BC59-1C49F825CD8B}"/>
              </a:ext>
            </a:extLst>
          </p:cNvPr>
          <p:cNvSpPr>
            <a:spLocks noGrp="1"/>
          </p:cNvSpPr>
          <p:nvPr>
            <p:ph idx="1"/>
          </p:nvPr>
        </p:nvSpPr>
        <p:spPr>
          <a:xfrm>
            <a:off x="838200" y="1073457"/>
            <a:ext cx="10515600" cy="4351338"/>
          </a:xfrm>
        </p:spPr>
        <p:txBody>
          <a:bodyPr>
            <a:normAutofit/>
          </a:bodyPr>
          <a:lstStyle/>
          <a:p>
            <a:pPr marL="0" indent="0" algn="ctr">
              <a:buNone/>
            </a:pPr>
            <a:endParaRPr lang="en-US" sz="3600" dirty="0"/>
          </a:p>
          <a:p>
            <a:pPr marL="0" indent="0" algn="ctr">
              <a:buNone/>
            </a:pPr>
            <a:r>
              <a:rPr lang="en-US" sz="4800" dirty="0"/>
              <a:t>Which of the five senses makes the strongest memories?</a:t>
            </a:r>
          </a:p>
          <a:p>
            <a:pPr marL="0" indent="0" algn="ctr">
              <a:buNone/>
            </a:pPr>
            <a:endParaRPr lang="en-US" sz="3600" dirty="0"/>
          </a:p>
          <a:p>
            <a:pPr marL="0" indent="0" algn="ctr">
              <a:buNone/>
            </a:pPr>
            <a:r>
              <a:rPr lang="en-US" sz="5400" dirty="0">
                <a:latin typeface="Blue Highway Linocut" pitchFamily="2" charset="0"/>
              </a:rPr>
              <a:t>Smell</a:t>
            </a:r>
          </a:p>
          <a:p>
            <a:pPr marL="0" indent="0" algn="ctr">
              <a:buNone/>
            </a:pPr>
            <a:r>
              <a:rPr lang="en-US" sz="3200" dirty="0">
                <a:latin typeface="Arial" panose="020B0604020202020204" pitchFamily="34" charset="0"/>
                <a:cs typeface="Arial" panose="020B0604020202020204" pitchFamily="34" charset="0"/>
              </a:rPr>
              <a:t>(dining room, bathrooms, sheets and towels)</a:t>
            </a:r>
          </a:p>
        </p:txBody>
      </p:sp>
    </p:spTree>
    <p:extLst>
      <p:ext uri="{BB962C8B-B14F-4D97-AF65-F5344CB8AC3E}">
        <p14:creationId xmlns:p14="http://schemas.microsoft.com/office/powerpoint/2010/main" val="16175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36847"/>
            <a:ext cx="10515600" cy="5440116"/>
          </a:xfrm>
        </p:spPr>
        <p:txBody>
          <a:bodyPr>
            <a:normAutofit/>
          </a:bodyPr>
          <a:lstStyle/>
          <a:p>
            <a:pPr marL="0" indent="0" algn="ctr">
              <a:buNone/>
            </a:pPr>
            <a:endParaRPr lang="en-US" sz="4000"/>
          </a:p>
          <a:p>
            <a:pPr marL="0" indent="0" algn="ctr">
              <a:buNone/>
            </a:pPr>
            <a:r>
              <a:rPr lang="en-US" sz="4000"/>
              <a:t>Offer the same care to your fellow counselors that you would to a camper.</a:t>
            </a:r>
          </a:p>
          <a:p>
            <a:pPr marL="0" indent="0" algn="ctr">
              <a:buNone/>
            </a:pPr>
            <a:endParaRPr lang="en-US" sz="4000"/>
          </a:p>
          <a:p>
            <a:pPr marL="0" indent="0" algn="ctr">
              <a:buNone/>
            </a:pPr>
            <a:r>
              <a:rPr lang="en-US" sz="4000"/>
              <a:t>Then it’s easy to offer our campers the service that creates memories.</a:t>
            </a:r>
          </a:p>
          <a:p>
            <a:pPr marL="742950" indent="-742950">
              <a:buAutoNum type="arabicPeriod"/>
            </a:pPr>
            <a:endParaRPr lang="en-US" sz="4000"/>
          </a:p>
        </p:txBody>
      </p:sp>
    </p:spTree>
    <p:extLst>
      <p:ext uri="{BB962C8B-B14F-4D97-AF65-F5344CB8AC3E}">
        <p14:creationId xmlns:p14="http://schemas.microsoft.com/office/powerpoint/2010/main" val="2285393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normAutofit/>
          </a:bodyPr>
          <a:lstStyle/>
          <a:p>
            <a:pPr algn="ctr"/>
            <a:r>
              <a:rPr lang="en-US" b="1"/>
              <a:t>The Spruce Lake Ministries</a:t>
            </a:r>
            <a:br>
              <a:rPr lang="en-US" b="1"/>
            </a:br>
            <a:r>
              <a:rPr lang="en-US" b="1"/>
              <a:t>Credo</a:t>
            </a:r>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532659" y="1825625"/>
            <a:ext cx="11230253" cy="4667250"/>
          </a:xfrm>
        </p:spPr>
        <p:txBody>
          <a:bodyPr>
            <a:normAutofit fontScale="92500" lnSpcReduction="10000"/>
          </a:bodyPr>
          <a:lstStyle/>
          <a:p>
            <a:pPr marL="0" indent="0">
              <a:buNone/>
            </a:pPr>
            <a:r>
              <a:rPr lang="en-US" sz="3600"/>
              <a:t>Spruce Lake Ministries is here to point people toward Christ. </a:t>
            </a:r>
          </a:p>
          <a:p>
            <a:pPr marL="742950" indent="-742950">
              <a:buAutoNum type="arabicPeriod"/>
            </a:pPr>
            <a:r>
              <a:rPr lang="en-US" sz="3600"/>
              <a:t>We do that by providing a place of genuine care and comfort for our guests where they can encounter the God of the Bible.</a:t>
            </a:r>
          </a:p>
          <a:p>
            <a:pPr marL="0" indent="0">
              <a:buNone/>
            </a:pPr>
            <a:r>
              <a:rPr lang="en-US" sz="3600"/>
              <a:t>2.  We do this by adopting the attitude of scripture:  </a:t>
            </a:r>
          </a:p>
          <a:p>
            <a:pPr marL="0" indent="0" algn="ctr">
              <a:buNone/>
            </a:pPr>
            <a:r>
              <a:rPr lang="en-US" sz="3600"/>
              <a:t>“…with a humble heart regard one another as more important than yourselves.” Philippians 2:3</a:t>
            </a:r>
          </a:p>
          <a:p>
            <a:pPr marL="0" indent="0">
              <a:buNone/>
            </a:pPr>
            <a:endParaRPr lang="en-US" sz="3600"/>
          </a:p>
          <a:p>
            <a:pPr marL="0" indent="0" algn="ctr">
              <a:buNone/>
            </a:pPr>
            <a:r>
              <a:rPr lang="en-US" sz="3600"/>
              <a:t>“We are Ladies and Gentlemen serving Ladies and Gentlemen.”</a:t>
            </a:r>
          </a:p>
          <a:p>
            <a:pPr marL="0" indent="0">
              <a:buNone/>
            </a:pPr>
            <a:endParaRPr lang="en-US" sz="3200"/>
          </a:p>
        </p:txBody>
      </p:sp>
      <p:cxnSp>
        <p:nvCxnSpPr>
          <p:cNvPr id="5" name="Straight Connector 4">
            <a:extLst>
              <a:ext uri="{FF2B5EF4-FFF2-40B4-BE49-F238E27FC236}">
                <a16:creationId xmlns:a16="http://schemas.microsoft.com/office/drawing/2014/main" id="{1685669B-C3F3-4329-B58E-E34E7C858031}"/>
              </a:ext>
            </a:extLst>
          </p:cNvPr>
          <p:cNvCxnSpPr/>
          <p:nvPr/>
        </p:nvCxnSpPr>
        <p:spPr>
          <a:xfrm>
            <a:off x="5601810" y="2752078"/>
            <a:ext cx="616110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94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506027"/>
            <a:ext cx="10515600" cy="5670936"/>
          </a:xfrm>
        </p:spPr>
        <p:txBody>
          <a:bodyPr>
            <a:normAutofit fontScale="55000" lnSpcReduction="20000"/>
          </a:bodyPr>
          <a:lstStyle/>
          <a:p>
            <a:r>
              <a:rPr lang="en-US" b="1"/>
              <a:t>The “One another’s” of the Bible:</a:t>
            </a:r>
            <a:endParaRPr lang="en-US"/>
          </a:p>
          <a:p>
            <a:r>
              <a:rPr lang="en-US"/>
              <a:t>We are to: </a:t>
            </a:r>
          </a:p>
          <a:p>
            <a:r>
              <a:rPr lang="en-US"/>
              <a:t>• love one another (John 13:34 and many other times) </a:t>
            </a:r>
          </a:p>
          <a:p>
            <a:r>
              <a:rPr lang="en-US"/>
              <a:t>• be devoted to one another in brotherly love (Romans 12:10) </a:t>
            </a:r>
          </a:p>
          <a:p>
            <a:r>
              <a:rPr lang="en-US"/>
              <a:t>• give preference to one another in honor (Romans 12:10) </a:t>
            </a:r>
          </a:p>
          <a:p>
            <a:r>
              <a:rPr lang="en-US"/>
              <a:t>• be of the same mind toward one another (Romans 12:16; 15:5) </a:t>
            </a:r>
          </a:p>
          <a:p>
            <a:r>
              <a:rPr lang="en-US"/>
              <a:t>• stop judging one another (Romans 14:13) </a:t>
            </a:r>
          </a:p>
          <a:p>
            <a:r>
              <a:rPr lang="en-US"/>
              <a:t>• pursue the building up of one another (Romans 14:19 ) </a:t>
            </a:r>
          </a:p>
          <a:p>
            <a:r>
              <a:rPr lang="en-US"/>
              <a:t>• accept one another (Romans 15:7) </a:t>
            </a:r>
          </a:p>
          <a:p>
            <a:r>
              <a:rPr lang="en-US"/>
              <a:t>• admonish one another (Romans 15 :14 ) </a:t>
            </a:r>
          </a:p>
          <a:p>
            <a:pPr marL="0" indent="0">
              <a:buNone/>
            </a:pPr>
            <a:endParaRPr lang="en-US"/>
          </a:p>
        </p:txBody>
      </p:sp>
    </p:spTree>
    <p:extLst>
      <p:ext uri="{BB962C8B-B14F-4D97-AF65-F5344CB8AC3E}">
        <p14:creationId xmlns:p14="http://schemas.microsoft.com/office/powerpoint/2010/main" val="2518212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506027"/>
            <a:ext cx="10515600" cy="5670936"/>
          </a:xfrm>
        </p:spPr>
        <p:txBody>
          <a:bodyPr>
            <a:normAutofit fontScale="55000" lnSpcReduction="20000"/>
          </a:bodyPr>
          <a:lstStyle/>
          <a:p>
            <a:r>
              <a:rPr lang="en-US"/>
              <a:t>• greet one another (Romans 16:16 ) </a:t>
            </a:r>
          </a:p>
          <a:p>
            <a:r>
              <a:rPr lang="en-US"/>
              <a:t>• wait for one another (1 Corinthians 11: 33 ) </a:t>
            </a:r>
          </a:p>
          <a:p>
            <a:r>
              <a:rPr lang="en-US"/>
              <a:t>• care for one another (1 Corinthians 12:25 ) </a:t>
            </a:r>
          </a:p>
          <a:p>
            <a:r>
              <a:rPr lang="en-US"/>
              <a:t>• serve one another through love (Galatians 5:13) </a:t>
            </a:r>
          </a:p>
          <a:p>
            <a:r>
              <a:rPr lang="en-US"/>
              <a:t>• bear one another's burdens (Galatians 6:2) </a:t>
            </a:r>
          </a:p>
          <a:p>
            <a:r>
              <a:rPr lang="en-US"/>
              <a:t>• show forbearance to one another (Ephesians 4:2) </a:t>
            </a:r>
          </a:p>
          <a:p>
            <a:r>
              <a:rPr lang="en-US"/>
              <a:t>• be kind to one another (Ephesians 4:32) </a:t>
            </a:r>
          </a:p>
          <a:p>
            <a:r>
              <a:rPr lang="en-US"/>
              <a:t>• forgive each other (Ephesians 4:32) </a:t>
            </a:r>
          </a:p>
          <a:p>
            <a:r>
              <a:rPr lang="en-US"/>
              <a:t>• speak to one another in psalms, hymns, and spiritual songs. (Ephesians 5:19) </a:t>
            </a:r>
          </a:p>
          <a:p>
            <a:r>
              <a:rPr lang="en-US"/>
              <a:t>• be subject to one another (Ephesians5:21) </a:t>
            </a:r>
          </a:p>
          <a:p>
            <a:r>
              <a:rPr lang="en-US"/>
              <a:t>• regard one another as more important (Philippians 2: 3) </a:t>
            </a:r>
          </a:p>
          <a:p>
            <a:r>
              <a:rPr lang="en-US"/>
              <a:t>• not lie to one another (Colossians 3 : 9) </a:t>
            </a:r>
          </a:p>
          <a:p>
            <a:pPr marL="0" indent="0">
              <a:buNone/>
            </a:pPr>
            <a:endParaRPr lang="en-US"/>
          </a:p>
        </p:txBody>
      </p:sp>
    </p:spTree>
    <p:extLst>
      <p:ext uri="{BB962C8B-B14F-4D97-AF65-F5344CB8AC3E}">
        <p14:creationId xmlns:p14="http://schemas.microsoft.com/office/powerpoint/2010/main" val="2816777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506027"/>
            <a:ext cx="10515600" cy="5670936"/>
          </a:xfrm>
        </p:spPr>
        <p:txBody>
          <a:bodyPr>
            <a:normAutofit fontScale="55000" lnSpcReduction="20000"/>
          </a:bodyPr>
          <a:lstStyle/>
          <a:p>
            <a:r>
              <a:rPr lang="en-US"/>
              <a:t>• teach one another (Colossians 3:16) </a:t>
            </a:r>
          </a:p>
          <a:p>
            <a:r>
              <a:rPr lang="en-US"/>
              <a:t>• comfort one another (1 Thessalonians 4:18 ) </a:t>
            </a:r>
          </a:p>
          <a:p>
            <a:r>
              <a:rPr lang="en-US"/>
              <a:t>• encourage one another (1 Thessalonians 5:11) </a:t>
            </a:r>
          </a:p>
          <a:p>
            <a:r>
              <a:rPr lang="en-US"/>
              <a:t>• be at peace with one another (1 Thessalonians 5 :13) </a:t>
            </a:r>
          </a:p>
          <a:p>
            <a:r>
              <a:rPr lang="en-US"/>
              <a:t>• pursue good to one another (1 Thessalonians 5 :15 ) </a:t>
            </a:r>
          </a:p>
          <a:p>
            <a:r>
              <a:rPr lang="en-US"/>
              <a:t>• considering one another (Hebrews 10: 24 ) </a:t>
            </a:r>
          </a:p>
          <a:p>
            <a:r>
              <a:rPr lang="en-US"/>
              <a:t>• not speak against one another (James 4:11) </a:t>
            </a:r>
          </a:p>
          <a:p>
            <a:r>
              <a:rPr lang="en-US"/>
              <a:t>• not complain against one another (James 5 : 9 ) </a:t>
            </a:r>
          </a:p>
          <a:p>
            <a:r>
              <a:rPr lang="en-US"/>
              <a:t>• confess your sins to one another (James 5 :16) </a:t>
            </a:r>
          </a:p>
          <a:p>
            <a:r>
              <a:rPr lang="en-US"/>
              <a:t>• pray for one another (James 5 :16 ) </a:t>
            </a:r>
          </a:p>
          <a:p>
            <a:r>
              <a:rPr lang="en-US"/>
              <a:t>• be hospitable to one another (1 Peter 4:9 ) </a:t>
            </a:r>
          </a:p>
          <a:p>
            <a:r>
              <a:rPr lang="en-US"/>
              <a:t>• clothe yourself with humility toward one another (1 Peter 5:5)</a:t>
            </a:r>
          </a:p>
          <a:p>
            <a:pPr marL="0" indent="0">
              <a:buNone/>
            </a:pPr>
            <a:endParaRPr lang="en-US"/>
          </a:p>
        </p:txBody>
      </p:sp>
    </p:spTree>
    <p:extLst>
      <p:ext uri="{BB962C8B-B14F-4D97-AF65-F5344CB8AC3E}">
        <p14:creationId xmlns:p14="http://schemas.microsoft.com/office/powerpoint/2010/main" val="1569552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84506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208230"/>
            <a:ext cx="10515600" cy="6518495"/>
          </a:xfrm>
        </p:spPr>
        <p:txBody>
          <a:bodyPr>
            <a:normAutofit/>
          </a:bodyPr>
          <a:lstStyle/>
          <a:p>
            <a:pPr marL="0" marR="0" indent="0">
              <a:lnSpc>
                <a:spcPct val="115000"/>
              </a:lnSpc>
              <a:spcBef>
                <a:spcPts val="0"/>
              </a:spcBef>
              <a:spcAft>
                <a:spcPts val="0"/>
              </a:spcAft>
              <a:buNone/>
            </a:pPr>
            <a:r>
              <a:rPr lang="en-US" sz="1800">
                <a:effectLst/>
                <a:latin typeface="Arial" panose="020B0604020202020204" pitchFamily="34"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1.3a	</a:t>
            </a:r>
            <a:r>
              <a:rPr lang="en-US" sz="1800" b="1" u="sng">
                <a:effectLst/>
                <a:latin typeface="Times New Roman" panose="02020603050405020304" pitchFamily="18" charset="0"/>
                <a:ea typeface="Calibri" panose="020F0502020204030204" pitchFamily="34" charset="0"/>
                <a:cs typeface="Times New Roman" panose="02020603050405020304" pitchFamily="18" charset="0"/>
              </a:rPr>
              <a:t>Integrity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We will be transparent in our relationships, practices, and attitudes including being honest with each other even when to do so may cause us or another initial pain.    We will be accountable first to God and then to each other to live and work in a way that points people to Christ, establishing expectations that fit within the reality of our mission, time, resources, and staffing levels and striving to exceed those expectations.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1.3b	</a:t>
            </a:r>
            <a:r>
              <a:rPr lang="en-US" sz="1800" b="1" u="sng">
                <a:effectLst/>
                <a:latin typeface="Times New Roman" panose="02020603050405020304" pitchFamily="18" charset="0"/>
                <a:ea typeface="Calibri" panose="020F0502020204030204" pitchFamily="34" charset="0"/>
                <a:cs typeface="Times New Roman" panose="02020603050405020304" pitchFamily="18" charset="0"/>
              </a:rPr>
              <a:t>Relationships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We will make our relationship with God the top priority. We expect that when we seek Him continually, our </a:t>
            </a:r>
            <a:r>
              <a:rPr lang="en-US" sz="1800" b="1">
                <a:effectLst/>
                <a:latin typeface="Times New Roman" panose="02020603050405020304" pitchFamily="18" charset="0"/>
                <a:ea typeface="Calibri" panose="020F0502020204030204" pitchFamily="34" charset="0"/>
                <a:cs typeface="Times New Roman" panose="02020603050405020304" pitchFamily="18" charset="0"/>
              </a:rPr>
              <a:t>relationships</a:t>
            </a:r>
            <a:r>
              <a:rPr lang="en-US" sz="1800">
                <a:effectLst/>
                <a:latin typeface="Times New Roman" panose="02020603050405020304" pitchFamily="18" charset="0"/>
                <a:ea typeface="Calibri" panose="020F0502020204030204" pitchFamily="34" charset="0"/>
                <a:cs typeface="Times New Roman" panose="02020603050405020304" pitchFamily="18" charset="0"/>
              </a:rPr>
              <a:t> with Christ, coworkers and guests can only become more marked by love, humility, honesty and fun.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1.3c	</a:t>
            </a:r>
            <a:r>
              <a:rPr lang="en-US" sz="1800" b="1" u="sng">
                <a:effectLst/>
                <a:latin typeface="Times New Roman" panose="02020603050405020304" pitchFamily="18" charset="0"/>
                <a:ea typeface="Calibri" panose="020F0502020204030204" pitchFamily="34" charset="0"/>
                <a:cs typeface="Times New Roman" panose="02020603050405020304" pitchFamily="18" charset="0"/>
              </a:rPr>
              <a:t>Team Work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	Our organization will be characterized by people who respect each other and desire to be part of the Team.  We will honor responsibility, recognizes individual contributions, support the organizational values and be driven by our Core Purpose of “pointing people toward Christ”.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3916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624689"/>
            <a:ext cx="10515600" cy="5866646"/>
          </a:xfrm>
        </p:spPr>
        <p:txBody>
          <a:bodyPr>
            <a:normAutofit fontScale="85000" lnSpcReduction="20000"/>
          </a:bodyPr>
          <a:lstStyle/>
          <a:p>
            <a:pPr marL="6858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1.3d	</a:t>
            </a:r>
            <a:r>
              <a:rPr lang="en-US" sz="2800" b="1" u="sng">
                <a:effectLst/>
                <a:latin typeface="Times New Roman" panose="02020603050405020304" pitchFamily="18" charset="0"/>
                <a:ea typeface="Calibri" panose="020F0502020204030204" pitchFamily="34" charset="0"/>
                <a:cs typeface="Times New Roman" panose="02020603050405020304" pitchFamily="18" charset="0"/>
              </a:rPr>
              <a:t>Stewardship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	To recognize and promote that we are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stewards</a:t>
            </a:r>
            <a:r>
              <a:rPr lang="en-US" sz="2800">
                <a:effectLst/>
                <a:latin typeface="Times New Roman" panose="02020603050405020304" pitchFamily="18" charset="0"/>
                <a:ea typeface="Calibri" panose="020F0502020204030204" pitchFamily="34" charset="0"/>
                <a:cs typeface="Times New Roman" panose="02020603050405020304" pitchFamily="18" charset="0"/>
              </a:rPr>
              <a:t> not owners of the resources God has given us. We will responsibly manage the resources of Spruce Lake Retreat – money, time, facilities, nature and people – by making decisions based not only on their present impact, but also on how they may affect the future.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800">
                <a:effectLst/>
                <a:latin typeface="Arial" panose="020B0604020202020204" pitchFamily="34"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1.3e	</a:t>
            </a:r>
            <a:r>
              <a:rPr lang="en-US" sz="2800" b="1" u="sng">
                <a:effectLst/>
                <a:latin typeface="Times New Roman" panose="02020603050405020304" pitchFamily="18" charset="0"/>
                <a:ea typeface="Calibri" panose="020F0502020204030204" pitchFamily="34" charset="0"/>
                <a:cs typeface="Times New Roman" panose="02020603050405020304" pitchFamily="18" charset="0"/>
              </a:rPr>
              <a:t>Quality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Quality</a:t>
            </a:r>
            <a:r>
              <a:rPr lang="en-US" sz="2800">
                <a:effectLst/>
                <a:latin typeface="Times New Roman" panose="02020603050405020304" pitchFamily="18" charset="0"/>
                <a:ea typeface="Calibri" panose="020F0502020204030204" pitchFamily="34" charset="0"/>
                <a:cs typeface="Times New Roman" panose="02020603050405020304" pitchFamily="18" charset="0"/>
              </a:rPr>
              <a:t> is the sustained action of providing the best experience within our faith, community and means while building and maintaining relationships by assessing, anticipating and fulfilling stated and implied needs.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6858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1.3f	</a:t>
            </a:r>
            <a:r>
              <a:rPr lang="en-US" sz="2800" b="1" u="sng">
                <a:effectLst/>
                <a:latin typeface="Times New Roman" panose="02020603050405020304" pitchFamily="18" charset="0"/>
                <a:ea typeface="Calibri" panose="020F0502020204030204" pitchFamily="34" charset="0"/>
                <a:cs typeface="Times New Roman" panose="02020603050405020304" pitchFamily="18" charset="0"/>
              </a:rPr>
              <a:t>Learners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0">
              <a:lnSpc>
                <a:spcPct val="115000"/>
              </a:lnSpc>
              <a:spcBef>
                <a:spcPts val="0"/>
              </a:spcBef>
              <a:spcAft>
                <a:spcPts val="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We will be a community of</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learners, </a:t>
            </a:r>
            <a:r>
              <a:rPr lang="en-US" sz="2800">
                <a:effectLst/>
                <a:latin typeface="Times New Roman" panose="02020603050405020304" pitchFamily="18" charset="0"/>
                <a:ea typeface="Calibri" panose="020F0502020204030204" pitchFamily="34" charset="0"/>
                <a:cs typeface="Times New Roman" panose="02020603050405020304" pitchFamily="18" charset="0"/>
              </a:rPr>
              <a:t>one that desires consistent improvement in our work, lives and spiritual journey. This learning will be inspired by our personal growing faith and our healthy community.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20891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C84-3840-4447-86B0-CEA3B9CE9366}"/>
              </a:ext>
            </a:extLst>
          </p:cNvPr>
          <p:cNvSpPr>
            <a:spLocks noGrp="1"/>
          </p:cNvSpPr>
          <p:nvPr>
            <p:ph type="title"/>
          </p:nvPr>
        </p:nvSpPr>
        <p:spPr/>
        <p:txBody>
          <a:bodyPr/>
          <a:lstStyle/>
          <a:p>
            <a:r>
              <a:rPr lang="en-US" b="1"/>
              <a:t>True of False</a:t>
            </a:r>
          </a:p>
        </p:txBody>
      </p:sp>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1887768"/>
            <a:ext cx="10515600" cy="4351338"/>
          </a:xfrm>
        </p:spPr>
        <p:txBody>
          <a:bodyPr>
            <a:normAutofit/>
          </a:bodyPr>
          <a:lstStyle/>
          <a:p>
            <a:pPr marL="514350" indent="-514350">
              <a:buFont typeface="+mj-lt"/>
              <a:buAutoNum type="arabicPeriod"/>
            </a:pPr>
            <a:r>
              <a:rPr lang="en-US" sz="3600" dirty="0"/>
              <a:t>Guest experiences are entirely rational. </a:t>
            </a:r>
          </a:p>
          <a:p>
            <a:pPr marL="514350" indent="-514350">
              <a:buFont typeface="+mj-lt"/>
              <a:buAutoNum type="arabicPeriod"/>
            </a:pPr>
            <a:r>
              <a:rPr lang="en-US" sz="3600" dirty="0"/>
              <a:t>People are logical, rational beings and make decisions in that way.</a:t>
            </a:r>
          </a:p>
          <a:p>
            <a:pPr marL="514350" indent="-514350">
              <a:buFont typeface="+mj-lt"/>
              <a:buAutoNum type="arabicPeriod"/>
            </a:pPr>
            <a:r>
              <a:rPr lang="en-US" sz="3600" dirty="0"/>
              <a:t>People only buy based on price. </a:t>
            </a:r>
          </a:p>
          <a:p>
            <a:pPr marL="514350" indent="-514350">
              <a:buFont typeface="+mj-lt"/>
              <a:buAutoNum type="arabicPeriod"/>
            </a:pPr>
            <a:r>
              <a:rPr lang="en-US" sz="3600" dirty="0"/>
              <a:t>People don’t buy emotionally. </a:t>
            </a:r>
          </a:p>
          <a:p>
            <a:endParaRPr lang="en-US" dirty="0"/>
          </a:p>
          <a:p>
            <a:endParaRPr lang="en-US" dirty="0"/>
          </a:p>
        </p:txBody>
      </p:sp>
    </p:spTree>
    <p:extLst>
      <p:ext uri="{BB962C8B-B14F-4D97-AF65-F5344CB8AC3E}">
        <p14:creationId xmlns:p14="http://schemas.microsoft.com/office/powerpoint/2010/main" val="40643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642796"/>
            <a:ext cx="10515600" cy="5596310"/>
          </a:xfrm>
        </p:spPr>
        <p:txBody>
          <a:bodyPr>
            <a:normAutofit/>
          </a:bodyPr>
          <a:lstStyle/>
          <a:p>
            <a:pPr marL="0" indent="0" algn="ctr">
              <a:buNone/>
            </a:pPr>
            <a:endParaRPr lang="en-US" sz="4400" dirty="0"/>
          </a:p>
          <a:p>
            <a:pPr marL="0" indent="0" algn="ctr">
              <a:buNone/>
            </a:pPr>
            <a:r>
              <a:rPr lang="en-US" sz="5400" dirty="0"/>
              <a:t>People make most decisions based upon emotional factors.</a:t>
            </a:r>
          </a:p>
          <a:p>
            <a:pPr marL="0" indent="0" algn="ctr">
              <a:buNone/>
            </a:pPr>
            <a:endParaRPr lang="en-US" sz="5400" dirty="0"/>
          </a:p>
          <a:p>
            <a:pPr marL="0" indent="0" algn="ctr">
              <a:buNone/>
            </a:pPr>
            <a:r>
              <a:rPr lang="en-US" sz="5400" dirty="0"/>
              <a:t>Good Memories</a:t>
            </a:r>
          </a:p>
          <a:p>
            <a:endParaRPr lang="en-US" dirty="0"/>
          </a:p>
        </p:txBody>
      </p:sp>
    </p:spTree>
    <p:extLst>
      <p:ext uri="{BB962C8B-B14F-4D97-AF65-F5344CB8AC3E}">
        <p14:creationId xmlns:p14="http://schemas.microsoft.com/office/powerpoint/2010/main" val="613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5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5DCA4-C274-47AE-BD76-B8B4C6CEE7CF}"/>
              </a:ext>
            </a:extLst>
          </p:cNvPr>
          <p:cNvSpPr>
            <a:spLocks noGrp="1"/>
          </p:cNvSpPr>
          <p:nvPr>
            <p:ph idx="1"/>
          </p:nvPr>
        </p:nvSpPr>
        <p:spPr>
          <a:xfrm>
            <a:off x="838200" y="702646"/>
            <a:ext cx="10515600" cy="5474319"/>
          </a:xfrm>
        </p:spPr>
        <p:txBody>
          <a:bodyPr/>
          <a:lstStyle/>
          <a:p>
            <a:pPr algn="ctr"/>
            <a:endParaRPr lang="en-US" dirty="0"/>
          </a:p>
          <a:p>
            <a:pPr algn="ctr"/>
            <a:endParaRPr lang="en-US" dirty="0"/>
          </a:p>
          <a:p>
            <a:pPr marL="0" indent="0" algn="ctr">
              <a:buNone/>
            </a:pPr>
            <a:r>
              <a:rPr lang="en-US" sz="5400" dirty="0"/>
              <a:t>What people remember most often in an experience is the peak emotion and the end memory.</a:t>
            </a:r>
          </a:p>
        </p:txBody>
      </p:sp>
    </p:spTree>
    <p:extLst>
      <p:ext uri="{BB962C8B-B14F-4D97-AF65-F5344CB8AC3E}">
        <p14:creationId xmlns:p14="http://schemas.microsoft.com/office/powerpoint/2010/main" val="2628864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4440</TotalTime>
  <Words>2601</Words>
  <Application>Microsoft Office PowerPoint</Application>
  <PresentationFormat>Widescreen</PresentationFormat>
  <Paragraphs>264</Paragraphs>
  <Slides>67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Blue Highway Linocut</vt:lpstr>
      <vt:lpstr>Calibri</vt:lpstr>
      <vt:lpstr>Calibri Light</vt:lpstr>
      <vt:lpstr>Comic Sans MS</vt:lpstr>
      <vt:lpstr>helvetica</vt:lpstr>
      <vt:lpstr>minion pro</vt:lpstr>
      <vt:lpstr>proxima-nova</vt:lpstr>
      <vt:lpstr>Roboto</vt:lpstr>
      <vt:lpstr>Times New Roman</vt:lpstr>
      <vt:lpstr>Office Theme</vt:lpstr>
      <vt:lpstr>Guest Experience</vt:lpstr>
      <vt:lpstr>Favorite places…</vt:lpstr>
      <vt:lpstr>PowerPoint Presentation</vt:lpstr>
      <vt:lpstr>PowerPoint Presentation</vt:lpstr>
      <vt:lpstr>PowerPoint Presentation</vt:lpstr>
      <vt:lpstr>PowerPoint Presentation</vt:lpstr>
      <vt:lpstr>True of False</vt:lpstr>
      <vt:lpstr>PowerPoint Presentation</vt:lpstr>
      <vt:lpstr>PowerPoint Presentation</vt:lpstr>
      <vt:lpstr>The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Key</vt:lpstr>
      <vt:lpstr>PowerPoint Presentation</vt:lpstr>
      <vt:lpstr>PowerPoint Presentation</vt:lpstr>
      <vt:lpstr>PowerPoint Presentation</vt:lpstr>
      <vt:lpstr>May 2024</vt:lpstr>
      <vt:lpstr>PowerPoint Presentation</vt:lpstr>
      <vt:lpstr>PowerPoint Presentation</vt:lpstr>
      <vt:lpstr>PowerPoint Presentation</vt:lpstr>
      <vt:lpstr>PowerPoint Presentation</vt:lpstr>
      <vt:lpstr>PowerPoint Presentation</vt:lpstr>
      <vt:lpstr>PowerPoint Presentation</vt:lpstr>
      <vt:lpstr>The Standard Do all to the Glory of God</vt:lpstr>
      <vt:lpstr>PowerPoint Presentation</vt:lpstr>
      <vt:lpstr>PowerPoint Presentation</vt:lpstr>
      <vt:lpstr>PowerPoint Presentation</vt:lpstr>
      <vt:lpstr>PowerPoint Presentation</vt:lpstr>
      <vt:lpstr>The Spruce Lake/ Pinebrook Standard</vt:lpstr>
      <vt:lpstr>PowerPoint Presentation</vt:lpstr>
      <vt:lpstr>The Spruce Lake Ministries Credo</vt:lpstr>
      <vt:lpstr>PowerPoint Presentation</vt:lpstr>
      <vt:lpstr>PowerPoint Presentation</vt:lpstr>
      <vt:lpstr>PowerPoint Presentation</vt:lpstr>
      <vt:lpstr>Corporate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Spruce Lake Ministries Credo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 Gaumer</dc:creator>
  <cp:lastModifiedBy>P.R. Gaumer</cp:lastModifiedBy>
  <cp:revision>4</cp:revision>
  <dcterms:created xsi:type="dcterms:W3CDTF">2021-01-06T15:32:15Z</dcterms:created>
  <dcterms:modified xsi:type="dcterms:W3CDTF">2026-01-27T16:06:52Z</dcterms:modified>
</cp:coreProperties>
</file>